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716" r:id="rId2"/>
    <p:sldId id="701" r:id="rId3"/>
    <p:sldId id="780" r:id="rId4"/>
    <p:sldId id="718" r:id="rId5"/>
    <p:sldId id="719" r:id="rId6"/>
    <p:sldId id="721" r:id="rId7"/>
    <p:sldId id="723" r:id="rId8"/>
    <p:sldId id="646" r:id="rId9"/>
    <p:sldId id="726" r:id="rId10"/>
    <p:sldId id="634" r:id="rId11"/>
    <p:sldId id="631" r:id="rId12"/>
    <p:sldId id="636" r:id="rId13"/>
    <p:sldId id="635" r:id="rId14"/>
    <p:sldId id="632" r:id="rId15"/>
    <p:sldId id="633" r:id="rId16"/>
    <p:sldId id="682" r:id="rId17"/>
    <p:sldId id="657" r:id="rId18"/>
    <p:sldId id="658" r:id="rId19"/>
    <p:sldId id="708" r:id="rId20"/>
    <p:sldId id="458" r:id="rId21"/>
    <p:sldId id="459" r:id="rId22"/>
    <p:sldId id="681" r:id="rId23"/>
    <p:sldId id="642" r:id="rId24"/>
    <p:sldId id="711" r:id="rId25"/>
    <p:sldId id="724" r:id="rId26"/>
    <p:sldId id="727" r:id="rId27"/>
    <p:sldId id="584" r:id="rId28"/>
    <p:sldId id="729" r:id="rId29"/>
    <p:sldId id="730" r:id="rId30"/>
    <p:sldId id="731" r:id="rId31"/>
    <p:sldId id="732" r:id="rId32"/>
    <p:sldId id="728" r:id="rId33"/>
    <p:sldId id="733" r:id="rId34"/>
    <p:sldId id="662" r:id="rId35"/>
    <p:sldId id="736" r:id="rId36"/>
    <p:sldId id="259" r:id="rId37"/>
    <p:sldId id="260" r:id="rId38"/>
    <p:sldId id="738" r:id="rId39"/>
    <p:sldId id="737" r:id="rId40"/>
    <p:sldId id="675" r:id="rId41"/>
    <p:sldId id="686" r:id="rId42"/>
    <p:sldId id="687" r:id="rId43"/>
    <p:sldId id="693" r:id="rId44"/>
    <p:sldId id="694" r:id="rId45"/>
    <p:sldId id="756" r:id="rId46"/>
    <p:sldId id="755" r:id="rId47"/>
    <p:sldId id="699" r:id="rId48"/>
    <p:sldId id="717" r:id="rId49"/>
    <p:sldId id="640" r:id="rId50"/>
    <p:sldId id="722" r:id="rId51"/>
    <p:sldId id="712" r:id="rId52"/>
    <p:sldId id="739" r:id="rId53"/>
    <p:sldId id="742" r:id="rId54"/>
    <p:sldId id="649" r:id="rId55"/>
    <p:sldId id="773" r:id="rId56"/>
    <p:sldId id="650" r:id="rId57"/>
    <p:sldId id="669" r:id="rId58"/>
    <p:sldId id="771" r:id="rId59"/>
    <p:sldId id="772" r:id="rId60"/>
    <p:sldId id="524" r:id="rId61"/>
    <p:sldId id="443" r:id="rId62"/>
    <p:sldId id="444" r:id="rId63"/>
    <p:sldId id="778" r:id="rId64"/>
    <p:sldId id="779" r:id="rId65"/>
    <p:sldId id="743" r:id="rId66"/>
    <p:sldId id="446" r:id="rId67"/>
    <p:sldId id="709" r:id="rId68"/>
    <p:sldId id="653" r:id="rId69"/>
    <p:sldId id="715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8596600D-F866-CE45-95E8-F856955A283C}">
          <p14:sldIdLst>
            <p14:sldId id="716"/>
            <p14:sldId id="701"/>
          </p14:sldIdLst>
        </p14:section>
        <p14:section name="RNA-seq introduction" id="{01C9B4F4-E0CD-AB4A-95E6-EC422ED6907C}">
          <p14:sldIdLst>
            <p14:sldId id="780"/>
            <p14:sldId id="718"/>
            <p14:sldId id="719"/>
            <p14:sldId id="721"/>
            <p14:sldId id="723"/>
            <p14:sldId id="646"/>
            <p14:sldId id="726"/>
            <p14:sldId id="634"/>
            <p14:sldId id="631"/>
            <p14:sldId id="636"/>
            <p14:sldId id="635"/>
            <p14:sldId id="632"/>
            <p14:sldId id="633"/>
            <p14:sldId id="682"/>
            <p14:sldId id="657"/>
            <p14:sldId id="658"/>
            <p14:sldId id="708"/>
            <p14:sldId id="458"/>
            <p14:sldId id="459"/>
            <p14:sldId id="681"/>
            <p14:sldId id="642"/>
            <p14:sldId id="711"/>
            <p14:sldId id="724"/>
          </p14:sldIdLst>
        </p14:section>
        <p14:section name="Mapping and quantifying reads" id="{5DBB0234-9839-6440-9ACA-3189ECA0E274}">
          <p14:sldIdLst>
            <p14:sldId id="727"/>
            <p14:sldId id="584"/>
            <p14:sldId id="729"/>
            <p14:sldId id="730"/>
            <p14:sldId id="731"/>
            <p14:sldId id="732"/>
            <p14:sldId id="728"/>
            <p14:sldId id="733"/>
            <p14:sldId id="662"/>
            <p14:sldId id="736"/>
            <p14:sldId id="259"/>
            <p14:sldId id="260"/>
            <p14:sldId id="738"/>
            <p14:sldId id="737"/>
            <p14:sldId id="675"/>
            <p14:sldId id="686"/>
            <p14:sldId id="687"/>
            <p14:sldId id="693"/>
            <p14:sldId id="694"/>
            <p14:sldId id="756"/>
            <p14:sldId id="755"/>
            <p14:sldId id="699"/>
            <p14:sldId id="717"/>
            <p14:sldId id="640"/>
            <p14:sldId id="722"/>
            <p14:sldId id="712"/>
            <p14:sldId id="739"/>
          </p14:sldIdLst>
        </p14:section>
        <p14:section name="Normalisation and DE" id="{4CEC138C-E33E-0F40-8E7E-B54106C594C6}">
          <p14:sldIdLst>
            <p14:sldId id="742"/>
            <p14:sldId id="649"/>
            <p14:sldId id="773"/>
            <p14:sldId id="650"/>
            <p14:sldId id="669"/>
            <p14:sldId id="771"/>
            <p14:sldId id="772"/>
            <p14:sldId id="524"/>
            <p14:sldId id="443"/>
            <p14:sldId id="444"/>
            <p14:sldId id="778"/>
            <p14:sldId id="779"/>
          </p14:sldIdLst>
        </p14:section>
        <p14:section name="Summary" id="{BAA1D3C1-550B-5240-88EA-045006301613}">
          <p14:sldIdLst>
            <p14:sldId id="743"/>
            <p14:sldId id="446"/>
            <p14:sldId id="709"/>
            <p14:sldId id="653"/>
            <p14:sldId id="7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69F22"/>
    <a:srgbClr val="750001"/>
    <a:srgbClr val="0F7535"/>
    <a:srgbClr val="2B3991"/>
    <a:srgbClr val="619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22"/>
    <p:restoredTop sz="78745" autoAdjust="0"/>
  </p:normalViewPr>
  <p:slideViewPr>
    <p:cSldViewPr snapToGrid="0" snapToObjects="1">
      <p:cViewPr varScale="1">
        <p:scale>
          <a:sx n="41" d="100"/>
          <a:sy n="41" d="100"/>
        </p:scale>
        <p:origin x="192" y="8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37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FEDD75-9772-F642-9CE3-322F4A37C77B}" type="datetimeFigureOut">
              <a:rPr lang="en-US" smtClean="0"/>
              <a:t>6/9/18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5721AC-E243-BC49-81AA-4F9E33E1D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74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721AC-E243-BC49-81AA-4F9E33E1DB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24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47C2A-1708-4740-A400-3A8436C855EB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222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</a:t>
            </a:r>
            <a:r>
              <a:rPr lang="en-US" baseline="0" dirty="0"/>
              <a:t> strategy requires having a reference genome and involves first aligning reads to the genome using a spliced aligner.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9624B-E3E1-654D-8046-77FC332AB0C9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  <a:p>
            <a:r>
              <a:rPr lang="en-US" baseline="0" dirty="0"/>
              <a:t>Then, the alignments, instead of the original reads, are assembled into transcript structures.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9624B-E3E1-654D-8046-77FC332AB0C9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721AC-E243-BC49-81AA-4F9E33E1DB3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05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And so, when computing expression for transcripts, both the number of reads mapping to each transcript and the lengths of those transcripts must be taken into account.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metric reported is often in units of FPKM.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721AC-E243-BC49-81AA-4F9E33E1DB3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06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721AC-E243-BC49-81AA-4F9E33E1DB3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80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721AC-E243-BC49-81AA-4F9E33E1DB3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75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721AC-E243-BC49-81AA-4F9E33E1DB3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9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721AC-E243-BC49-81AA-4F9E33E1DB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45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47C2A-1708-4740-A400-3A8436C855E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690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721AC-E243-BC49-81AA-4F9E33E1DB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61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721AC-E243-BC49-81AA-4F9E33E1DB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8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In any case, the transcriptome reads that are generated from sequencing are often much shorter than the original transcript molecules they were derived from, and one of the key </a:t>
            </a:r>
            <a:r>
              <a:rPr lang="en-US" baseline="0" dirty="0" err="1"/>
              <a:t>bioinformatic</a:t>
            </a:r>
            <a:r>
              <a:rPr lang="en-US" baseline="0" dirty="0"/>
              <a:t> challenges is to reconstruct the original full length transcript from the shorter sequencing reads.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29432-ADD4-C643-B58E-FA965F319B1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215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47C2A-1708-4740-A400-3A8436C855E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568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47C2A-1708-4740-A400-3A8436C855E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405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47C2A-1708-4740-A400-3A8436C855E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921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3F2D-FF1B-1547-BCC9-7E647B30FB26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0FFD-985F-B941-A880-7DABC98BE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00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3F2D-FF1B-1547-BCC9-7E647B30FB26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0FFD-985F-B941-A880-7DABC98BE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92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3F2D-FF1B-1547-BCC9-7E647B30FB26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0FFD-985F-B941-A880-7DABC98BE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66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Full 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3528" y="6231636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 dirty="0">
                <a:solidFill>
                  <a:srgbClr val="C61F16"/>
                </a:solidFill>
                <a:latin typeface="Roboto" pitchFamily="2" charset="0"/>
                <a:ea typeface="Roboto" pitchFamily="2" charset="0"/>
              </a:rPr>
              <a:t>www.earlham.ac.uk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4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395288" y="332656"/>
            <a:ext cx="8353425" cy="5616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GB" dirty="0"/>
              <a:t>Click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3066181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use Holding Slide - Design 2">
    <p:bg>
      <p:bgPr>
        <a:solidFill>
          <a:srgbClr val="4E51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941" y="2641090"/>
            <a:ext cx="3182118" cy="15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138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Desig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+mn-lt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+mn-lt"/>
                <a:ea typeface="Roboto" pitchFamily="2" charset="0"/>
              </a:defRPr>
            </a:lvl1pPr>
          </a:lstStyle>
          <a:p>
            <a:pPr lvl="0"/>
            <a:r>
              <a:rPr lang="en-US" dirty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  <a:ea typeface="Roboto" pitchFamily="2" charset="0"/>
              </a:defRPr>
            </a:lvl1pPr>
          </a:lstStyle>
          <a:p>
            <a:pPr lvl="0"/>
            <a:r>
              <a:rPr lang="en-US" dirty="0"/>
              <a:t>Click here to edit presenter’s job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12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3F2D-FF1B-1547-BCC9-7E647B30FB26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0FFD-985F-B941-A880-7DABC98BE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52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3F2D-FF1B-1547-BCC9-7E647B30FB26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0FFD-985F-B941-A880-7DABC98BE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87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3F2D-FF1B-1547-BCC9-7E647B30FB26}" type="datetimeFigureOut">
              <a:rPr lang="en-US" smtClean="0"/>
              <a:t>6/9/18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0FFD-985F-B941-A880-7DABC98BE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40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3F2D-FF1B-1547-BCC9-7E647B30FB26}" type="datetimeFigureOut">
              <a:rPr lang="en-US" smtClean="0"/>
              <a:t>6/9/18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0FFD-985F-B941-A880-7DABC98BE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64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3F2D-FF1B-1547-BCC9-7E647B30FB26}" type="datetimeFigureOut">
              <a:rPr lang="en-US" smtClean="0"/>
              <a:t>6/9/18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0FFD-985F-B941-A880-7DABC98BE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05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3F2D-FF1B-1547-BCC9-7E647B30FB26}" type="datetimeFigureOut">
              <a:rPr lang="en-US" smtClean="0"/>
              <a:t>6/9/18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0FFD-985F-B941-A880-7DABC98BE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827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3F2D-FF1B-1547-BCC9-7E647B30FB26}" type="datetimeFigureOut">
              <a:rPr lang="en-US" smtClean="0"/>
              <a:t>6/9/18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0FFD-985F-B941-A880-7DABC98BE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41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3F2D-FF1B-1547-BCC9-7E647B30FB26}" type="datetimeFigureOut">
              <a:rPr lang="en-US" smtClean="0"/>
              <a:t>6/9/18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0FFD-985F-B941-A880-7DABC98BE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7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03F2D-FF1B-1547-BCC9-7E647B30FB26}" type="datetimeFigureOut">
              <a:rPr lang="en-US" smtClean="0"/>
              <a:t>6/9/18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D0FFD-985F-B941-A880-7DABC98BE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18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/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ab7.io/ngs-101-biology-is-a-big-data-problem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13" Type="http://schemas.openxmlformats.org/officeDocument/2006/relationships/image" Target="../media/image17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12" Type="http://schemas.openxmlformats.org/officeDocument/2006/relationships/image" Target="../media/image16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11" Type="http://schemas.openxmlformats.org/officeDocument/2006/relationships/image" Target="../media/image15.tiff"/><Relationship Id="rId5" Type="http://schemas.openxmlformats.org/officeDocument/2006/relationships/image" Target="../media/image9.tiff"/><Relationship Id="rId15" Type="http://schemas.openxmlformats.org/officeDocument/2006/relationships/image" Target="../media/image19.png"/><Relationship Id="rId10" Type="http://schemas.openxmlformats.org/officeDocument/2006/relationships/image" Target="../media/image14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Relationship Id="rId14" Type="http://schemas.openxmlformats.org/officeDocument/2006/relationships/image" Target="../media/image18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8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Transcriptomics: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Ricardo Ramirez-Gonzalez (JIC) </a:t>
            </a:r>
          </a:p>
          <a:p>
            <a:r>
              <a:rPr lang="en-GB" dirty="0"/>
              <a:t>Rachel Rusholme </a:t>
            </a:r>
            <a:r>
              <a:rPr lang="en-GB" dirty="0" err="1"/>
              <a:t>pilcher</a:t>
            </a:r>
            <a:r>
              <a:rPr lang="en-GB" dirty="0"/>
              <a:t>, PAUL BAILEY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1AEB3-BD57-784D-A175-6E8823585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RNA-seq analysis: an overview</a:t>
            </a:r>
          </a:p>
        </p:txBody>
      </p:sp>
    </p:spTree>
    <p:extLst>
      <p:ext uri="{BB962C8B-B14F-4D97-AF65-F5344CB8AC3E}">
        <p14:creationId xmlns:p14="http://schemas.microsoft.com/office/powerpoint/2010/main" val="3069317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07340" y="849501"/>
            <a:ext cx="7018655" cy="310705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1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160" dirty="0">
                <a:cs typeface="Arial"/>
              </a:rPr>
              <a:t>PolyA</a:t>
            </a:r>
            <a:r>
              <a:rPr sz="2400" spc="-229" dirty="0">
                <a:cs typeface="Arial"/>
              </a:rPr>
              <a:t> </a:t>
            </a:r>
            <a:r>
              <a:rPr sz="2400" spc="-110" dirty="0">
                <a:cs typeface="Arial"/>
              </a:rPr>
              <a:t>Selection</a:t>
            </a:r>
            <a:endParaRPr sz="2400" dirty="0"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509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spc="-125" dirty="0">
                <a:cs typeface="Arial"/>
              </a:rPr>
              <a:t>Oligo-dT, </a:t>
            </a:r>
            <a:r>
              <a:rPr sz="2000" spc="-25" dirty="0">
                <a:cs typeface="Arial"/>
              </a:rPr>
              <a:t>often </a:t>
            </a:r>
            <a:r>
              <a:rPr sz="2000" spc="-105" dirty="0">
                <a:cs typeface="Arial"/>
              </a:rPr>
              <a:t>using </a:t>
            </a:r>
            <a:r>
              <a:rPr sz="2000" spc="-80" dirty="0">
                <a:cs typeface="Arial"/>
              </a:rPr>
              <a:t>magnetic</a:t>
            </a:r>
            <a:r>
              <a:rPr sz="2000" spc="-135" dirty="0">
                <a:cs typeface="Arial"/>
              </a:rPr>
              <a:t> </a:t>
            </a:r>
            <a:r>
              <a:rPr sz="2000" spc="-130" dirty="0">
                <a:cs typeface="Arial"/>
              </a:rPr>
              <a:t>beads</a:t>
            </a:r>
            <a:endParaRPr sz="2000" dirty="0"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spc="-95" dirty="0">
                <a:cs typeface="Arial"/>
              </a:rPr>
              <a:t>Isolates </a:t>
            </a:r>
            <a:r>
              <a:rPr sz="2000" spc="-195" dirty="0">
                <a:cs typeface="Arial"/>
              </a:rPr>
              <a:t>mRNA </a:t>
            </a:r>
            <a:r>
              <a:rPr sz="2000" spc="-75" dirty="0">
                <a:cs typeface="Arial"/>
              </a:rPr>
              <a:t>very </a:t>
            </a:r>
            <a:r>
              <a:rPr sz="2000" spc="-35" dirty="0">
                <a:cs typeface="Arial"/>
              </a:rPr>
              <a:t>efficiently </a:t>
            </a:r>
            <a:r>
              <a:rPr sz="2000" i="1" spc="-200" dirty="0">
                <a:cs typeface="Arial-BoldItalicMT"/>
              </a:rPr>
              <a:t>unless </a:t>
            </a:r>
            <a:r>
              <a:rPr sz="2000" i="1" spc="-60" dirty="0">
                <a:cs typeface="Arial-BoldItalicMT"/>
              </a:rPr>
              <a:t>total </a:t>
            </a:r>
            <a:r>
              <a:rPr sz="2000" i="1" spc="-229" dirty="0">
                <a:cs typeface="Arial-BoldItalicMT"/>
              </a:rPr>
              <a:t>RNA  </a:t>
            </a:r>
            <a:r>
              <a:rPr sz="2000" i="1" spc="-195" dirty="0">
                <a:cs typeface="Arial-BoldItalicMT"/>
              </a:rPr>
              <a:t>is </a:t>
            </a:r>
            <a:r>
              <a:rPr sz="2000" i="1" spc="-145" dirty="0">
                <a:cs typeface="Arial-BoldItalicMT"/>
              </a:rPr>
              <a:t>very</a:t>
            </a:r>
            <a:r>
              <a:rPr sz="2000" i="1" spc="-155" dirty="0">
                <a:cs typeface="Arial-BoldItalicMT"/>
              </a:rPr>
              <a:t> </a:t>
            </a:r>
            <a:r>
              <a:rPr sz="2000" i="1" spc="-100" dirty="0">
                <a:cs typeface="Arial-BoldItalicMT"/>
              </a:rPr>
              <a:t>dilute</a:t>
            </a:r>
            <a:endParaRPr sz="2000" dirty="0">
              <a:cs typeface="Arial-BoldItalicMT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spc="-90" dirty="0">
                <a:cs typeface="Arial"/>
              </a:rPr>
              <a:t>Can’t </a:t>
            </a:r>
            <a:r>
              <a:rPr sz="2000" spc="-95" dirty="0">
                <a:cs typeface="Arial"/>
              </a:rPr>
              <a:t>be </a:t>
            </a:r>
            <a:r>
              <a:rPr sz="2000" spc="-120" dirty="0">
                <a:cs typeface="Arial"/>
              </a:rPr>
              <a:t>used </a:t>
            </a:r>
            <a:r>
              <a:rPr sz="2000" spc="10" dirty="0">
                <a:cs typeface="Arial"/>
              </a:rPr>
              <a:t>to </a:t>
            </a:r>
            <a:r>
              <a:rPr sz="2000" spc="-120" dirty="0">
                <a:cs typeface="Arial"/>
              </a:rPr>
              <a:t>sequence </a:t>
            </a:r>
            <a:r>
              <a:rPr sz="2000" spc="-70" dirty="0">
                <a:cs typeface="Arial"/>
              </a:rPr>
              <a:t>non-polyA</a:t>
            </a:r>
            <a:r>
              <a:rPr sz="2000" spc="-250" dirty="0">
                <a:cs typeface="Arial"/>
              </a:rPr>
              <a:t> </a:t>
            </a:r>
            <a:r>
              <a:rPr sz="2000" spc="-235" dirty="0">
                <a:cs typeface="Arial"/>
              </a:rPr>
              <a:t>RNA</a:t>
            </a:r>
            <a:endParaRPr sz="2000" dirty="0"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4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200" dirty="0">
                <a:cs typeface="Arial"/>
              </a:rPr>
              <a:t>rRNA</a:t>
            </a:r>
            <a:r>
              <a:rPr sz="2400" spc="-220" dirty="0">
                <a:cs typeface="Arial"/>
              </a:rPr>
              <a:t> </a:t>
            </a:r>
            <a:r>
              <a:rPr sz="2400" spc="-70" dirty="0">
                <a:cs typeface="Arial"/>
              </a:rPr>
              <a:t>Depletion</a:t>
            </a:r>
            <a:endParaRPr sz="2400" dirty="0"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50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spc="-120" dirty="0">
                <a:cs typeface="Arial"/>
              </a:rPr>
              <a:t>RiboZero,</a:t>
            </a:r>
            <a:r>
              <a:rPr sz="2000" spc="-165" dirty="0">
                <a:cs typeface="Arial"/>
              </a:rPr>
              <a:t> </a:t>
            </a:r>
            <a:r>
              <a:rPr sz="2000" spc="-85" dirty="0">
                <a:cs typeface="Arial"/>
              </a:rPr>
              <a:t>RiboMinus</a:t>
            </a:r>
            <a:endParaRPr sz="2000" dirty="0"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spc="-85" dirty="0">
                <a:cs typeface="Arial"/>
              </a:rPr>
              <a:t>Non-polyA </a:t>
            </a:r>
            <a:r>
              <a:rPr sz="2000" spc="-229" dirty="0">
                <a:cs typeface="Arial"/>
              </a:rPr>
              <a:t>RNAs  </a:t>
            </a:r>
            <a:r>
              <a:rPr sz="2000" spc="-90" dirty="0">
                <a:cs typeface="Arial"/>
              </a:rPr>
              <a:t>preserved </a:t>
            </a:r>
            <a:r>
              <a:rPr sz="2000" spc="-75" dirty="0">
                <a:cs typeface="Arial"/>
              </a:rPr>
              <a:t>(non-coding, </a:t>
            </a:r>
            <a:r>
              <a:rPr sz="2000" spc="-60" dirty="0">
                <a:cs typeface="Arial"/>
              </a:rPr>
              <a:t>bacterial </a:t>
            </a:r>
            <a:r>
              <a:rPr sz="2000" spc="-190" dirty="0">
                <a:cs typeface="Arial"/>
              </a:rPr>
              <a:t>RNA,</a:t>
            </a:r>
            <a:r>
              <a:rPr sz="2000" spc="-290" dirty="0">
                <a:cs typeface="Arial"/>
              </a:rPr>
              <a:t> </a:t>
            </a:r>
            <a:r>
              <a:rPr sz="2000" spc="-65" dirty="0">
                <a:cs typeface="Arial"/>
              </a:rPr>
              <a:t>etc.)</a:t>
            </a:r>
            <a:endParaRPr sz="2000" dirty="0"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spc="-204" dirty="0">
                <a:cs typeface="Arial"/>
              </a:rPr>
              <a:t>Can </a:t>
            </a:r>
            <a:r>
              <a:rPr sz="2000" spc="-95" dirty="0">
                <a:cs typeface="Arial"/>
              </a:rPr>
              <a:t>be </a:t>
            </a:r>
            <a:r>
              <a:rPr sz="2000" spc="-140" dirty="0">
                <a:cs typeface="Arial"/>
              </a:rPr>
              <a:t>less </a:t>
            </a:r>
            <a:r>
              <a:rPr sz="2000" spc="-55" dirty="0">
                <a:cs typeface="Arial"/>
              </a:rPr>
              <a:t>effective </a:t>
            </a:r>
            <a:r>
              <a:rPr sz="2000" spc="-35" dirty="0">
                <a:cs typeface="Arial"/>
              </a:rPr>
              <a:t>at </a:t>
            </a:r>
            <a:r>
              <a:rPr sz="2000" spc="-75" dirty="0">
                <a:cs typeface="Arial"/>
              </a:rPr>
              <a:t>removing </a:t>
            </a:r>
            <a:r>
              <a:rPr sz="2000" spc="-50" dirty="0">
                <a:cs typeface="Arial"/>
              </a:rPr>
              <a:t>all</a:t>
            </a:r>
            <a:r>
              <a:rPr sz="2000" spc="-80" dirty="0">
                <a:cs typeface="Arial"/>
              </a:rPr>
              <a:t> </a:t>
            </a:r>
            <a:r>
              <a:rPr sz="2000" spc="-170" dirty="0">
                <a:cs typeface="Arial"/>
              </a:rPr>
              <a:t>rRNA</a:t>
            </a:r>
            <a:endParaRPr sz="2000" dirty="0"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54024" y="4410455"/>
            <a:ext cx="1549908" cy="1550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64666" y="5837935"/>
            <a:ext cx="92836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Arial"/>
                <a:cs typeface="Arial"/>
              </a:rPr>
              <a:t>Total</a:t>
            </a:r>
            <a:r>
              <a:rPr sz="1800" spc="-160" dirty="0">
                <a:latin typeface="Arial"/>
                <a:cs typeface="Arial"/>
              </a:rPr>
              <a:t> </a:t>
            </a:r>
            <a:r>
              <a:rPr sz="1800" spc="-210" dirty="0">
                <a:latin typeface="Arial"/>
                <a:cs typeface="Arial"/>
              </a:rPr>
              <a:t>RNA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95" dirty="0">
                <a:latin typeface="Arial"/>
                <a:cs typeface="Arial"/>
              </a:rPr>
              <a:t>sample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66596" y="5152135"/>
            <a:ext cx="525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rR</a:t>
            </a:r>
            <a:r>
              <a:rPr sz="1800" b="1" spc="-185" dirty="0">
                <a:latin typeface="Arial"/>
                <a:cs typeface="Arial"/>
              </a:rPr>
              <a:t>N</a:t>
            </a:r>
            <a:r>
              <a:rPr sz="1800" b="1" spc="-21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00225" y="4371085"/>
            <a:ext cx="461009" cy="209550"/>
          </a:xfrm>
          <a:custGeom>
            <a:avLst/>
            <a:gdLst/>
            <a:ahLst/>
            <a:cxnLst/>
            <a:rect l="l" t="t" r="r" b="b"/>
            <a:pathLst>
              <a:path w="461010" h="209550">
                <a:moveTo>
                  <a:pt x="73151" y="105918"/>
                </a:moveTo>
                <a:lnTo>
                  <a:pt x="67182" y="106680"/>
                </a:lnTo>
                <a:lnTo>
                  <a:pt x="64007" y="110870"/>
                </a:lnTo>
                <a:lnTo>
                  <a:pt x="0" y="193547"/>
                </a:lnTo>
                <a:lnTo>
                  <a:pt x="108585" y="209295"/>
                </a:lnTo>
                <a:lnTo>
                  <a:pt x="113411" y="205739"/>
                </a:lnTo>
                <a:lnTo>
                  <a:pt x="114935" y="195325"/>
                </a:lnTo>
                <a:lnTo>
                  <a:pt x="21081" y="195325"/>
                </a:lnTo>
                <a:lnTo>
                  <a:pt x="13969" y="177672"/>
                </a:lnTo>
                <a:lnTo>
                  <a:pt x="46502" y="164526"/>
                </a:lnTo>
                <a:lnTo>
                  <a:pt x="78993" y="122555"/>
                </a:lnTo>
                <a:lnTo>
                  <a:pt x="82295" y="118363"/>
                </a:lnTo>
                <a:lnTo>
                  <a:pt x="81533" y="112394"/>
                </a:lnTo>
                <a:lnTo>
                  <a:pt x="77343" y="109219"/>
                </a:lnTo>
                <a:lnTo>
                  <a:pt x="73151" y="105918"/>
                </a:lnTo>
                <a:close/>
              </a:path>
              <a:path w="461010" h="209550">
                <a:moveTo>
                  <a:pt x="46502" y="164526"/>
                </a:moveTo>
                <a:lnTo>
                  <a:pt x="13969" y="177672"/>
                </a:lnTo>
                <a:lnTo>
                  <a:pt x="21081" y="195325"/>
                </a:lnTo>
                <a:lnTo>
                  <a:pt x="28624" y="192277"/>
                </a:lnTo>
                <a:lnTo>
                  <a:pt x="25018" y="192277"/>
                </a:lnTo>
                <a:lnTo>
                  <a:pt x="18795" y="177037"/>
                </a:lnTo>
                <a:lnTo>
                  <a:pt x="36816" y="177037"/>
                </a:lnTo>
                <a:lnTo>
                  <a:pt x="46502" y="164526"/>
                </a:lnTo>
                <a:close/>
              </a:path>
              <a:path w="461010" h="209550">
                <a:moveTo>
                  <a:pt x="53757" y="182121"/>
                </a:moveTo>
                <a:lnTo>
                  <a:pt x="21081" y="195325"/>
                </a:lnTo>
                <a:lnTo>
                  <a:pt x="114935" y="195325"/>
                </a:lnTo>
                <a:lnTo>
                  <a:pt x="111379" y="190500"/>
                </a:lnTo>
                <a:lnTo>
                  <a:pt x="53757" y="182121"/>
                </a:lnTo>
                <a:close/>
              </a:path>
              <a:path w="461010" h="209550">
                <a:moveTo>
                  <a:pt x="18795" y="177037"/>
                </a:moveTo>
                <a:lnTo>
                  <a:pt x="25018" y="192277"/>
                </a:lnTo>
                <a:lnTo>
                  <a:pt x="34993" y="179393"/>
                </a:lnTo>
                <a:lnTo>
                  <a:pt x="18795" y="177037"/>
                </a:lnTo>
                <a:close/>
              </a:path>
              <a:path w="461010" h="209550">
                <a:moveTo>
                  <a:pt x="34993" y="179393"/>
                </a:moveTo>
                <a:lnTo>
                  <a:pt x="25018" y="192277"/>
                </a:lnTo>
                <a:lnTo>
                  <a:pt x="28624" y="192277"/>
                </a:lnTo>
                <a:lnTo>
                  <a:pt x="53757" y="182121"/>
                </a:lnTo>
                <a:lnTo>
                  <a:pt x="34993" y="179393"/>
                </a:lnTo>
                <a:close/>
              </a:path>
              <a:path w="461010" h="209550">
                <a:moveTo>
                  <a:pt x="453644" y="0"/>
                </a:moveTo>
                <a:lnTo>
                  <a:pt x="46502" y="164526"/>
                </a:lnTo>
                <a:lnTo>
                  <a:pt x="34993" y="179393"/>
                </a:lnTo>
                <a:lnTo>
                  <a:pt x="53757" y="182121"/>
                </a:lnTo>
                <a:lnTo>
                  <a:pt x="460756" y="17652"/>
                </a:lnTo>
                <a:lnTo>
                  <a:pt x="453644" y="0"/>
                </a:lnTo>
                <a:close/>
              </a:path>
              <a:path w="461010" h="209550">
                <a:moveTo>
                  <a:pt x="36816" y="177037"/>
                </a:moveTo>
                <a:lnTo>
                  <a:pt x="18795" y="177037"/>
                </a:lnTo>
                <a:lnTo>
                  <a:pt x="34993" y="179393"/>
                </a:lnTo>
                <a:lnTo>
                  <a:pt x="36816" y="1770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96511" y="4434078"/>
            <a:ext cx="1550669" cy="15506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337050" y="5849873"/>
            <a:ext cx="1068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065" marR="5080" indent="-1270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After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spc="-125" dirty="0">
                <a:latin typeface="Arial"/>
                <a:cs typeface="Arial"/>
              </a:rPr>
              <a:t>PolyA  </a:t>
            </a:r>
            <a:r>
              <a:rPr sz="1800" spc="-45" dirty="0">
                <a:latin typeface="Arial"/>
                <a:cs typeface="Arial"/>
              </a:rPr>
              <a:t>isolation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74570" y="4214114"/>
            <a:ext cx="36290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31185" algn="l"/>
              </a:tabLst>
            </a:pPr>
            <a:r>
              <a:rPr sz="1800" spc="-60" dirty="0">
                <a:latin typeface="Arial"/>
                <a:cs typeface="Arial"/>
              </a:rPr>
              <a:t>m</a:t>
            </a:r>
            <a:r>
              <a:rPr sz="1800" spc="-220" dirty="0">
                <a:latin typeface="Arial"/>
                <a:cs typeface="Arial"/>
              </a:rPr>
              <a:t>RN</a:t>
            </a:r>
            <a:r>
              <a:rPr sz="1800" spc="-19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2700" spc="-225" baseline="3086" dirty="0">
                <a:latin typeface="Arial"/>
                <a:cs typeface="Arial"/>
              </a:rPr>
              <a:t>rRNA</a:t>
            </a:r>
            <a:endParaRPr sz="2700" baseline="3086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56759" y="5163820"/>
            <a:ext cx="629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m</a:t>
            </a:r>
            <a:r>
              <a:rPr sz="1800" b="1" spc="-204" dirty="0">
                <a:latin typeface="Arial"/>
                <a:cs typeface="Arial"/>
              </a:rPr>
              <a:t>RNA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06898" y="4379976"/>
            <a:ext cx="461009" cy="209550"/>
          </a:xfrm>
          <a:custGeom>
            <a:avLst/>
            <a:gdLst/>
            <a:ahLst/>
            <a:cxnLst/>
            <a:rect l="l" t="t" r="r" b="b"/>
            <a:pathLst>
              <a:path w="461010" h="209550">
                <a:moveTo>
                  <a:pt x="73278" y="105918"/>
                </a:moveTo>
                <a:lnTo>
                  <a:pt x="67183" y="106680"/>
                </a:lnTo>
                <a:lnTo>
                  <a:pt x="64008" y="110871"/>
                </a:lnTo>
                <a:lnTo>
                  <a:pt x="0" y="193548"/>
                </a:lnTo>
                <a:lnTo>
                  <a:pt x="108712" y="209296"/>
                </a:lnTo>
                <a:lnTo>
                  <a:pt x="113537" y="205612"/>
                </a:lnTo>
                <a:lnTo>
                  <a:pt x="115062" y="195199"/>
                </a:lnTo>
                <a:lnTo>
                  <a:pt x="21081" y="195199"/>
                </a:lnTo>
                <a:lnTo>
                  <a:pt x="13970" y="177546"/>
                </a:lnTo>
                <a:lnTo>
                  <a:pt x="46651" y="164348"/>
                </a:lnTo>
                <a:lnTo>
                  <a:pt x="79121" y="122428"/>
                </a:lnTo>
                <a:lnTo>
                  <a:pt x="82296" y="118363"/>
                </a:lnTo>
                <a:lnTo>
                  <a:pt x="81534" y="112394"/>
                </a:lnTo>
                <a:lnTo>
                  <a:pt x="73278" y="105918"/>
                </a:lnTo>
                <a:close/>
              </a:path>
              <a:path w="461010" h="209550">
                <a:moveTo>
                  <a:pt x="46651" y="164348"/>
                </a:moveTo>
                <a:lnTo>
                  <a:pt x="13970" y="177546"/>
                </a:lnTo>
                <a:lnTo>
                  <a:pt x="21081" y="195199"/>
                </a:lnTo>
                <a:lnTo>
                  <a:pt x="28317" y="192278"/>
                </a:lnTo>
                <a:lnTo>
                  <a:pt x="25018" y="192278"/>
                </a:lnTo>
                <a:lnTo>
                  <a:pt x="18923" y="177037"/>
                </a:lnTo>
                <a:lnTo>
                  <a:pt x="36823" y="177037"/>
                </a:lnTo>
                <a:lnTo>
                  <a:pt x="46651" y="164348"/>
                </a:lnTo>
                <a:close/>
              </a:path>
              <a:path w="461010" h="209550">
                <a:moveTo>
                  <a:pt x="53658" y="182047"/>
                </a:moveTo>
                <a:lnTo>
                  <a:pt x="21081" y="195199"/>
                </a:lnTo>
                <a:lnTo>
                  <a:pt x="115062" y="195199"/>
                </a:lnTo>
                <a:lnTo>
                  <a:pt x="111378" y="190373"/>
                </a:lnTo>
                <a:lnTo>
                  <a:pt x="53658" y="182047"/>
                </a:lnTo>
                <a:close/>
              </a:path>
              <a:path w="461010" h="209550">
                <a:moveTo>
                  <a:pt x="18923" y="177037"/>
                </a:moveTo>
                <a:lnTo>
                  <a:pt x="25018" y="192278"/>
                </a:lnTo>
                <a:lnTo>
                  <a:pt x="35024" y="179360"/>
                </a:lnTo>
                <a:lnTo>
                  <a:pt x="18923" y="177037"/>
                </a:lnTo>
                <a:close/>
              </a:path>
              <a:path w="461010" h="209550">
                <a:moveTo>
                  <a:pt x="35024" y="179360"/>
                </a:moveTo>
                <a:lnTo>
                  <a:pt x="25018" y="192278"/>
                </a:lnTo>
                <a:lnTo>
                  <a:pt x="28317" y="192278"/>
                </a:lnTo>
                <a:lnTo>
                  <a:pt x="53658" y="182047"/>
                </a:lnTo>
                <a:lnTo>
                  <a:pt x="35024" y="179360"/>
                </a:lnTo>
                <a:close/>
              </a:path>
              <a:path w="461010" h="209550">
                <a:moveTo>
                  <a:pt x="453643" y="0"/>
                </a:moveTo>
                <a:lnTo>
                  <a:pt x="46651" y="164348"/>
                </a:lnTo>
                <a:lnTo>
                  <a:pt x="35024" y="179360"/>
                </a:lnTo>
                <a:lnTo>
                  <a:pt x="53658" y="182047"/>
                </a:lnTo>
                <a:lnTo>
                  <a:pt x="460883" y="17653"/>
                </a:lnTo>
                <a:lnTo>
                  <a:pt x="453643" y="0"/>
                </a:lnTo>
                <a:close/>
              </a:path>
              <a:path w="461010" h="209550">
                <a:moveTo>
                  <a:pt x="36823" y="177037"/>
                </a:moveTo>
                <a:lnTo>
                  <a:pt x="18923" y="177037"/>
                </a:lnTo>
                <a:lnTo>
                  <a:pt x="35024" y="179360"/>
                </a:lnTo>
                <a:lnTo>
                  <a:pt x="36823" y="1770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47873" y="5001259"/>
            <a:ext cx="838200" cy="381000"/>
          </a:xfrm>
          <a:custGeom>
            <a:avLst/>
            <a:gdLst/>
            <a:ahLst/>
            <a:cxnLst/>
            <a:rect l="l" t="t" r="r" b="b"/>
            <a:pathLst>
              <a:path w="838200" h="381000">
                <a:moveTo>
                  <a:pt x="647700" y="0"/>
                </a:moveTo>
                <a:lnTo>
                  <a:pt x="647700" y="95250"/>
                </a:lnTo>
                <a:lnTo>
                  <a:pt x="0" y="95250"/>
                </a:lnTo>
                <a:lnTo>
                  <a:pt x="0" y="285749"/>
                </a:lnTo>
                <a:lnTo>
                  <a:pt x="647700" y="285749"/>
                </a:lnTo>
                <a:lnTo>
                  <a:pt x="647700" y="380999"/>
                </a:lnTo>
                <a:lnTo>
                  <a:pt x="838200" y="190500"/>
                </a:lnTo>
                <a:lnTo>
                  <a:pt x="647700" y="0"/>
                </a:lnTo>
                <a:close/>
              </a:path>
            </a:pathLst>
          </a:custGeom>
          <a:solidFill>
            <a:srgbClr val="5F49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47873" y="5001259"/>
            <a:ext cx="838200" cy="381000"/>
          </a:xfrm>
          <a:custGeom>
            <a:avLst/>
            <a:gdLst/>
            <a:ahLst/>
            <a:cxnLst/>
            <a:rect l="l" t="t" r="r" b="b"/>
            <a:pathLst>
              <a:path w="838200" h="381000">
                <a:moveTo>
                  <a:pt x="0" y="95250"/>
                </a:moveTo>
                <a:lnTo>
                  <a:pt x="647700" y="95250"/>
                </a:lnTo>
                <a:lnTo>
                  <a:pt x="647700" y="0"/>
                </a:lnTo>
                <a:lnTo>
                  <a:pt x="838200" y="190500"/>
                </a:lnTo>
                <a:lnTo>
                  <a:pt x="647700" y="380999"/>
                </a:lnTo>
                <a:lnTo>
                  <a:pt x="647700" y="285749"/>
                </a:lnTo>
                <a:lnTo>
                  <a:pt x="0" y="285749"/>
                </a:lnTo>
                <a:lnTo>
                  <a:pt x="0" y="95250"/>
                </a:lnTo>
                <a:close/>
              </a:path>
            </a:pathLst>
          </a:custGeom>
          <a:ln w="25400">
            <a:solidFill>
              <a:srgbClr val="4030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11646" y="4434078"/>
            <a:ext cx="1549907" cy="15506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540245" y="5849873"/>
            <a:ext cx="10306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120" marR="5080" indent="-59055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After</a:t>
            </a:r>
            <a:r>
              <a:rPr sz="1800" spc="-175" dirty="0">
                <a:latin typeface="Arial"/>
                <a:cs typeface="Arial"/>
              </a:rPr>
              <a:t> </a:t>
            </a:r>
            <a:r>
              <a:rPr sz="1800" spc="-150" dirty="0">
                <a:latin typeface="Arial"/>
                <a:cs typeface="Arial"/>
              </a:rPr>
              <a:t>rRNA  </a:t>
            </a:r>
            <a:r>
              <a:rPr sz="1800" spc="-40" dirty="0">
                <a:latin typeface="Arial"/>
                <a:cs typeface="Arial"/>
              </a:rPr>
              <a:t>depletion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32369" y="4202429"/>
            <a:ext cx="509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latin typeface="Arial"/>
                <a:cs typeface="Arial"/>
              </a:rPr>
              <a:t>rRNA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71640" y="5163820"/>
            <a:ext cx="629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m</a:t>
            </a:r>
            <a:r>
              <a:rPr sz="1800" b="1" spc="-204" dirty="0">
                <a:latin typeface="Arial"/>
                <a:cs typeface="Arial"/>
              </a:rPr>
              <a:t>RNA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045579" y="4379976"/>
            <a:ext cx="461009" cy="209550"/>
          </a:xfrm>
          <a:custGeom>
            <a:avLst/>
            <a:gdLst/>
            <a:ahLst/>
            <a:cxnLst/>
            <a:rect l="l" t="t" r="r" b="b"/>
            <a:pathLst>
              <a:path w="461009" h="209550">
                <a:moveTo>
                  <a:pt x="73151" y="105918"/>
                </a:moveTo>
                <a:lnTo>
                  <a:pt x="67182" y="106680"/>
                </a:lnTo>
                <a:lnTo>
                  <a:pt x="64007" y="110871"/>
                </a:lnTo>
                <a:lnTo>
                  <a:pt x="0" y="193548"/>
                </a:lnTo>
                <a:lnTo>
                  <a:pt x="108585" y="209296"/>
                </a:lnTo>
                <a:lnTo>
                  <a:pt x="113411" y="205612"/>
                </a:lnTo>
                <a:lnTo>
                  <a:pt x="114935" y="195199"/>
                </a:lnTo>
                <a:lnTo>
                  <a:pt x="21081" y="195199"/>
                </a:lnTo>
                <a:lnTo>
                  <a:pt x="13970" y="177546"/>
                </a:lnTo>
                <a:lnTo>
                  <a:pt x="46577" y="164378"/>
                </a:lnTo>
                <a:lnTo>
                  <a:pt x="78994" y="122428"/>
                </a:lnTo>
                <a:lnTo>
                  <a:pt x="82296" y="118363"/>
                </a:lnTo>
                <a:lnTo>
                  <a:pt x="81534" y="112394"/>
                </a:lnTo>
                <a:lnTo>
                  <a:pt x="77343" y="109093"/>
                </a:lnTo>
                <a:lnTo>
                  <a:pt x="73151" y="105918"/>
                </a:lnTo>
                <a:close/>
              </a:path>
              <a:path w="461009" h="209550">
                <a:moveTo>
                  <a:pt x="46577" y="164378"/>
                </a:moveTo>
                <a:lnTo>
                  <a:pt x="13970" y="177546"/>
                </a:lnTo>
                <a:lnTo>
                  <a:pt x="21081" y="195199"/>
                </a:lnTo>
                <a:lnTo>
                  <a:pt x="28315" y="192278"/>
                </a:lnTo>
                <a:lnTo>
                  <a:pt x="25019" y="192278"/>
                </a:lnTo>
                <a:lnTo>
                  <a:pt x="18796" y="177037"/>
                </a:lnTo>
                <a:lnTo>
                  <a:pt x="36795" y="177037"/>
                </a:lnTo>
                <a:lnTo>
                  <a:pt x="46577" y="164378"/>
                </a:lnTo>
                <a:close/>
              </a:path>
              <a:path w="461009" h="209550">
                <a:moveTo>
                  <a:pt x="53630" y="182055"/>
                </a:moveTo>
                <a:lnTo>
                  <a:pt x="21081" y="195199"/>
                </a:lnTo>
                <a:lnTo>
                  <a:pt x="114935" y="195199"/>
                </a:lnTo>
                <a:lnTo>
                  <a:pt x="111378" y="190373"/>
                </a:lnTo>
                <a:lnTo>
                  <a:pt x="53630" y="182055"/>
                </a:lnTo>
                <a:close/>
              </a:path>
              <a:path w="461009" h="209550">
                <a:moveTo>
                  <a:pt x="18796" y="177037"/>
                </a:moveTo>
                <a:lnTo>
                  <a:pt x="25019" y="192278"/>
                </a:lnTo>
                <a:lnTo>
                  <a:pt x="34992" y="179370"/>
                </a:lnTo>
                <a:lnTo>
                  <a:pt x="18796" y="177037"/>
                </a:lnTo>
                <a:close/>
              </a:path>
              <a:path w="461009" h="209550">
                <a:moveTo>
                  <a:pt x="34992" y="179370"/>
                </a:moveTo>
                <a:lnTo>
                  <a:pt x="25019" y="192278"/>
                </a:lnTo>
                <a:lnTo>
                  <a:pt x="28315" y="192278"/>
                </a:lnTo>
                <a:lnTo>
                  <a:pt x="53630" y="182055"/>
                </a:lnTo>
                <a:lnTo>
                  <a:pt x="34992" y="179370"/>
                </a:lnTo>
                <a:close/>
              </a:path>
              <a:path w="461009" h="209550">
                <a:moveTo>
                  <a:pt x="453644" y="0"/>
                </a:moveTo>
                <a:lnTo>
                  <a:pt x="46577" y="164378"/>
                </a:lnTo>
                <a:lnTo>
                  <a:pt x="34992" y="179370"/>
                </a:lnTo>
                <a:lnTo>
                  <a:pt x="53630" y="182055"/>
                </a:lnTo>
                <a:lnTo>
                  <a:pt x="460755" y="17653"/>
                </a:lnTo>
                <a:lnTo>
                  <a:pt x="453644" y="0"/>
                </a:lnTo>
                <a:close/>
              </a:path>
              <a:path w="461009" h="209550">
                <a:moveTo>
                  <a:pt x="36795" y="177037"/>
                </a:moveTo>
                <a:lnTo>
                  <a:pt x="18796" y="177037"/>
                </a:lnTo>
                <a:lnTo>
                  <a:pt x="34992" y="179370"/>
                </a:lnTo>
                <a:lnTo>
                  <a:pt x="36795" y="1770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4">
            <a:extLst>
              <a:ext uri="{FF2B5EF4-FFF2-40B4-BE49-F238E27FC236}">
                <a16:creationId xmlns:a16="http://schemas.microsoft.com/office/drawing/2014/main" id="{CD9C8591-75E1-6443-8A1F-08857FE9400A}"/>
              </a:ext>
            </a:extLst>
          </p:cNvPr>
          <p:cNvSpPr txBox="1">
            <a:spLocks/>
          </p:cNvSpPr>
          <p:nvPr/>
        </p:nvSpPr>
        <p:spPr>
          <a:xfrm>
            <a:off x="1176249" y="64622"/>
            <a:ext cx="6543165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GB" sz="3600" b="1" spc="-270" dirty="0">
                <a:latin typeface="+mn-lt"/>
              </a:rPr>
              <a:t>Creating mRNA-seq libraries</a:t>
            </a:r>
            <a:endParaRPr lang="en-GB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7912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4">
            <a:extLst>
              <a:ext uri="{FF2B5EF4-FFF2-40B4-BE49-F238E27FC236}">
                <a16:creationId xmlns:a16="http://schemas.microsoft.com/office/drawing/2014/main" id="{EC6DDB95-7C14-8F47-AF47-E1F43D19E4B3}"/>
              </a:ext>
            </a:extLst>
          </p:cNvPr>
          <p:cNvSpPr txBox="1">
            <a:spLocks/>
          </p:cNvSpPr>
          <p:nvPr/>
        </p:nvSpPr>
        <p:spPr>
          <a:xfrm>
            <a:off x="1351774" y="288613"/>
            <a:ext cx="6543165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GB" sz="3600" b="1" spc="-270" dirty="0">
                <a:latin typeface="+mn-lt"/>
              </a:rPr>
              <a:t>Creating mRNA-seq libraries</a:t>
            </a:r>
            <a:endParaRPr lang="en-GB" sz="3600" b="1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E9AC2-28E6-0944-8AE3-6D77BCC33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138" y="985853"/>
            <a:ext cx="5812436" cy="52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59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736214" y="1255267"/>
            <a:ext cx="3657600" cy="137160"/>
          </a:xfrm>
          <a:custGeom>
            <a:avLst/>
            <a:gdLst/>
            <a:ahLst/>
            <a:cxnLst/>
            <a:rect l="l" t="t" r="r" b="b"/>
            <a:pathLst>
              <a:path w="3657600" h="137159">
                <a:moveTo>
                  <a:pt x="0" y="137160"/>
                </a:moveTo>
                <a:lnTo>
                  <a:pt x="3657600" y="137160"/>
                </a:lnTo>
                <a:lnTo>
                  <a:pt x="3657600" y="0"/>
                </a:lnTo>
                <a:lnTo>
                  <a:pt x="0" y="0"/>
                </a:lnTo>
                <a:lnTo>
                  <a:pt x="0" y="13716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36214" y="1255267"/>
            <a:ext cx="3657600" cy="137160"/>
          </a:xfrm>
          <a:custGeom>
            <a:avLst/>
            <a:gdLst/>
            <a:ahLst/>
            <a:cxnLst/>
            <a:rect l="l" t="t" r="r" b="b"/>
            <a:pathLst>
              <a:path w="3657600" h="137159">
                <a:moveTo>
                  <a:pt x="0" y="137160"/>
                </a:moveTo>
                <a:lnTo>
                  <a:pt x="3657600" y="137160"/>
                </a:lnTo>
                <a:lnTo>
                  <a:pt x="3657600" y="0"/>
                </a:lnTo>
                <a:lnTo>
                  <a:pt x="0" y="0"/>
                </a:lnTo>
                <a:lnTo>
                  <a:pt x="0" y="137160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07972" y="1255267"/>
            <a:ext cx="914400" cy="137160"/>
          </a:xfrm>
          <a:custGeom>
            <a:avLst/>
            <a:gdLst/>
            <a:ahLst/>
            <a:cxnLst/>
            <a:rect l="l" t="t" r="r" b="b"/>
            <a:pathLst>
              <a:path w="914400" h="137159">
                <a:moveTo>
                  <a:pt x="0" y="137160"/>
                </a:moveTo>
                <a:lnTo>
                  <a:pt x="914400" y="137160"/>
                </a:lnTo>
                <a:lnTo>
                  <a:pt x="914400" y="0"/>
                </a:lnTo>
                <a:lnTo>
                  <a:pt x="0" y="0"/>
                </a:lnTo>
                <a:lnTo>
                  <a:pt x="0" y="13716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07972" y="1255267"/>
            <a:ext cx="914400" cy="137160"/>
          </a:xfrm>
          <a:custGeom>
            <a:avLst/>
            <a:gdLst/>
            <a:ahLst/>
            <a:cxnLst/>
            <a:rect l="l" t="t" r="r" b="b"/>
            <a:pathLst>
              <a:path w="914400" h="137159">
                <a:moveTo>
                  <a:pt x="0" y="137160"/>
                </a:moveTo>
                <a:lnTo>
                  <a:pt x="914400" y="137160"/>
                </a:lnTo>
                <a:lnTo>
                  <a:pt x="914400" y="0"/>
                </a:lnTo>
                <a:lnTo>
                  <a:pt x="0" y="0"/>
                </a:lnTo>
                <a:lnTo>
                  <a:pt x="0" y="13716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93815" y="1255267"/>
            <a:ext cx="914400" cy="137160"/>
          </a:xfrm>
          <a:custGeom>
            <a:avLst/>
            <a:gdLst/>
            <a:ahLst/>
            <a:cxnLst/>
            <a:rect l="l" t="t" r="r" b="b"/>
            <a:pathLst>
              <a:path w="914400" h="137159">
                <a:moveTo>
                  <a:pt x="0" y="137160"/>
                </a:moveTo>
                <a:lnTo>
                  <a:pt x="914400" y="137160"/>
                </a:lnTo>
                <a:lnTo>
                  <a:pt x="914400" y="0"/>
                </a:lnTo>
                <a:lnTo>
                  <a:pt x="0" y="0"/>
                </a:lnTo>
                <a:lnTo>
                  <a:pt x="0" y="13716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93815" y="1255267"/>
            <a:ext cx="914400" cy="137160"/>
          </a:xfrm>
          <a:custGeom>
            <a:avLst/>
            <a:gdLst/>
            <a:ahLst/>
            <a:cxnLst/>
            <a:rect l="l" t="t" r="r" b="b"/>
            <a:pathLst>
              <a:path w="914400" h="137159">
                <a:moveTo>
                  <a:pt x="0" y="137160"/>
                </a:moveTo>
                <a:lnTo>
                  <a:pt x="914400" y="137160"/>
                </a:lnTo>
                <a:lnTo>
                  <a:pt x="914400" y="0"/>
                </a:lnTo>
                <a:lnTo>
                  <a:pt x="0" y="0"/>
                </a:lnTo>
                <a:lnTo>
                  <a:pt x="0" y="137160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392417" y="1381252"/>
            <a:ext cx="9461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latin typeface="Arial"/>
                <a:cs typeface="Arial"/>
              </a:rPr>
              <a:t>Adapter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114" dirty="0">
                <a:latin typeface="Arial"/>
                <a:cs typeface="Arial"/>
              </a:rPr>
              <a:t>~60</a:t>
            </a:r>
            <a:r>
              <a:rPr sz="1800" spc="-175" dirty="0">
                <a:latin typeface="Arial"/>
                <a:cs typeface="Arial"/>
              </a:rPr>
              <a:t> </a:t>
            </a:r>
            <a:r>
              <a:rPr sz="1800" spc="-145" dirty="0">
                <a:latin typeface="Arial"/>
                <a:cs typeface="Arial"/>
              </a:rPr>
              <a:t>bases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90192" y="1381252"/>
            <a:ext cx="9461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latin typeface="Arial"/>
                <a:cs typeface="Arial"/>
              </a:rPr>
              <a:t>Adapter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114" dirty="0">
                <a:latin typeface="Arial"/>
                <a:cs typeface="Arial"/>
              </a:rPr>
              <a:t>~60</a:t>
            </a:r>
            <a:r>
              <a:rPr sz="1800" spc="-175" dirty="0">
                <a:latin typeface="Arial"/>
                <a:cs typeface="Arial"/>
              </a:rPr>
              <a:t> </a:t>
            </a:r>
            <a:r>
              <a:rPr sz="1800" spc="-145" dirty="0">
                <a:latin typeface="Arial"/>
                <a:cs typeface="Arial"/>
              </a:rPr>
              <a:t>bases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82644" y="1381252"/>
            <a:ext cx="136525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60" dirty="0">
                <a:latin typeface="Arial"/>
                <a:cs typeface="Arial"/>
              </a:rPr>
              <a:t>cDNA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85" dirty="0">
                <a:latin typeface="Arial"/>
                <a:cs typeface="Arial"/>
              </a:rPr>
              <a:t>100-800</a:t>
            </a:r>
            <a:r>
              <a:rPr sz="1800" spc="-180" dirty="0">
                <a:latin typeface="Arial"/>
                <a:cs typeface="Arial"/>
              </a:rPr>
              <a:t> </a:t>
            </a:r>
            <a:r>
              <a:rPr sz="1800" spc="-145" dirty="0">
                <a:latin typeface="Arial"/>
                <a:cs typeface="Arial"/>
              </a:rPr>
              <a:t>bases</a:t>
            </a:r>
            <a:endParaRPr sz="18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</a:pPr>
            <a:r>
              <a:rPr sz="1800" spc="-105" dirty="0">
                <a:latin typeface="Arial"/>
                <a:cs typeface="Arial"/>
              </a:rPr>
              <a:t>=</a:t>
            </a:r>
            <a:r>
              <a:rPr sz="1800" b="1" spc="-105" dirty="0">
                <a:latin typeface="Arial"/>
                <a:cs typeface="Arial"/>
              </a:rPr>
              <a:t>Insert</a:t>
            </a:r>
            <a:r>
              <a:rPr sz="1800" b="1" spc="-175" dirty="0">
                <a:latin typeface="Arial"/>
                <a:cs typeface="Arial"/>
              </a:rPr>
              <a:t> </a:t>
            </a:r>
            <a:r>
              <a:rPr sz="1800" b="1" spc="-185" dirty="0">
                <a:latin typeface="Arial"/>
                <a:cs typeface="Arial"/>
              </a:rPr>
              <a:t>Size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05200" y="5277484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60">
                <a:moveTo>
                  <a:pt x="1060703" y="0"/>
                </a:moveTo>
                <a:lnTo>
                  <a:pt x="0" y="0"/>
                </a:lnTo>
                <a:lnTo>
                  <a:pt x="0" y="73151"/>
                </a:lnTo>
                <a:lnTo>
                  <a:pt x="1060703" y="73151"/>
                </a:lnTo>
                <a:lnTo>
                  <a:pt x="1097279" y="36575"/>
                </a:lnTo>
                <a:lnTo>
                  <a:pt x="106070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05200" y="5277484"/>
            <a:ext cx="1097280" cy="73660"/>
          </a:xfrm>
          <a:custGeom>
            <a:avLst/>
            <a:gdLst/>
            <a:ahLst/>
            <a:cxnLst/>
            <a:rect l="l" t="t" r="r" b="b"/>
            <a:pathLst>
              <a:path w="1097279" h="73660">
                <a:moveTo>
                  <a:pt x="0" y="0"/>
                </a:moveTo>
                <a:lnTo>
                  <a:pt x="1060703" y="0"/>
                </a:lnTo>
                <a:lnTo>
                  <a:pt x="1097279" y="36575"/>
                </a:lnTo>
                <a:lnTo>
                  <a:pt x="1060703" y="73151"/>
                </a:lnTo>
                <a:lnTo>
                  <a:pt x="0" y="73151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05200" y="4798186"/>
            <a:ext cx="1463040" cy="73660"/>
          </a:xfrm>
          <a:custGeom>
            <a:avLst/>
            <a:gdLst/>
            <a:ahLst/>
            <a:cxnLst/>
            <a:rect l="l" t="t" r="r" b="b"/>
            <a:pathLst>
              <a:path w="1463039" h="73660">
                <a:moveTo>
                  <a:pt x="1426464" y="0"/>
                </a:moveTo>
                <a:lnTo>
                  <a:pt x="0" y="0"/>
                </a:lnTo>
                <a:lnTo>
                  <a:pt x="0" y="73151"/>
                </a:lnTo>
                <a:lnTo>
                  <a:pt x="1426464" y="73151"/>
                </a:lnTo>
                <a:lnTo>
                  <a:pt x="1463039" y="36575"/>
                </a:lnTo>
                <a:lnTo>
                  <a:pt x="1426464" y="0"/>
                </a:lnTo>
                <a:close/>
              </a:path>
            </a:pathLst>
          </a:custGeom>
          <a:solidFill>
            <a:srgbClr val="622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05200" y="4798186"/>
            <a:ext cx="1463040" cy="73660"/>
          </a:xfrm>
          <a:custGeom>
            <a:avLst/>
            <a:gdLst/>
            <a:ahLst/>
            <a:cxnLst/>
            <a:rect l="l" t="t" r="r" b="b"/>
            <a:pathLst>
              <a:path w="1463039" h="73660">
                <a:moveTo>
                  <a:pt x="0" y="0"/>
                </a:moveTo>
                <a:lnTo>
                  <a:pt x="1426464" y="0"/>
                </a:lnTo>
                <a:lnTo>
                  <a:pt x="1463039" y="36575"/>
                </a:lnTo>
                <a:lnTo>
                  <a:pt x="1426464" y="73151"/>
                </a:lnTo>
                <a:lnTo>
                  <a:pt x="0" y="73151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6224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78423" y="4798186"/>
            <a:ext cx="1463040" cy="73660"/>
          </a:xfrm>
          <a:custGeom>
            <a:avLst/>
            <a:gdLst/>
            <a:ahLst/>
            <a:cxnLst/>
            <a:rect l="l" t="t" r="r" b="b"/>
            <a:pathLst>
              <a:path w="1463040" h="73660">
                <a:moveTo>
                  <a:pt x="1463040" y="0"/>
                </a:moveTo>
                <a:lnTo>
                  <a:pt x="36575" y="0"/>
                </a:lnTo>
                <a:lnTo>
                  <a:pt x="0" y="36575"/>
                </a:lnTo>
                <a:lnTo>
                  <a:pt x="36575" y="73151"/>
                </a:lnTo>
                <a:lnTo>
                  <a:pt x="1463040" y="73151"/>
                </a:lnTo>
                <a:lnTo>
                  <a:pt x="1463040" y="0"/>
                </a:lnTo>
                <a:close/>
              </a:path>
            </a:pathLst>
          </a:custGeom>
          <a:solidFill>
            <a:srgbClr val="622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78423" y="4798186"/>
            <a:ext cx="1463040" cy="73660"/>
          </a:xfrm>
          <a:custGeom>
            <a:avLst/>
            <a:gdLst/>
            <a:ahLst/>
            <a:cxnLst/>
            <a:rect l="l" t="t" r="r" b="b"/>
            <a:pathLst>
              <a:path w="1463040" h="73660">
                <a:moveTo>
                  <a:pt x="1463040" y="0"/>
                </a:moveTo>
                <a:lnTo>
                  <a:pt x="36575" y="0"/>
                </a:lnTo>
                <a:lnTo>
                  <a:pt x="0" y="36575"/>
                </a:lnTo>
                <a:lnTo>
                  <a:pt x="36575" y="73151"/>
                </a:lnTo>
                <a:lnTo>
                  <a:pt x="1463040" y="73151"/>
                </a:lnTo>
                <a:lnTo>
                  <a:pt x="1463040" y="0"/>
                </a:lnTo>
                <a:close/>
              </a:path>
            </a:pathLst>
          </a:custGeom>
          <a:ln w="25400">
            <a:solidFill>
              <a:srgbClr val="6224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68240" y="4834763"/>
            <a:ext cx="710565" cy="0"/>
          </a:xfrm>
          <a:custGeom>
            <a:avLst/>
            <a:gdLst/>
            <a:ahLst/>
            <a:cxnLst/>
            <a:rect l="l" t="t" r="r" b="b"/>
            <a:pathLst>
              <a:path w="710564">
                <a:moveTo>
                  <a:pt x="0" y="0"/>
                </a:moveTo>
                <a:lnTo>
                  <a:pt x="710184" y="0"/>
                </a:lnTo>
              </a:path>
            </a:pathLst>
          </a:custGeom>
          <a:ln w="12700">
            <a:solidFill>
              <a:srgbClr val="62242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05200" y="4382642"/>
            <a:ext cx="2286000" cy="73660"/>
          </a:xfrm>
          <a:custGeom>
            <a:avLst/>
            <a:gdLst/>
            <a:ahLst/>
            <a:cxnLst/>
            <a:rect l="l" t="t" r="r" b="b"/>
            <a:pathLst>
              <a:path w="2286000" h="73660">
                <a:moveTo>
                  <a:pt x="2249424" y="0"/>
                </a:moveTo>
                <a:lnTo>
                  <a:pt x="0" y="0"/>
                </a:lnTo>
                <a:lnTo>
                  <a:pt x="0" y="73151"/>
                </a:lnTo>
                <a:lnTo>
                  <a:pt x="2249424" y="73151"/>
                </a:lnTo>
                <a:lnTo>
                  <a:pt x="2286000" y="36575"/>
                </a:lnTo>
                <a:lnTo>
                  <a:pt x="224942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05200" y="4382642"/>
            <a:ext cx="2286000" cy="73660"/>
          </a:xfrm>
          <a:custGeom>
            <a:avLst/>
            <a:gdLst/>
            <a:ahLst/>
            <a:cxnLst/>
            <a:rect l="l" t="t" r="r" b="b"/>
            <a:pathLst>
              <a:path w="2286000" h="73660">
                <a:moveTo>
                  <a:pt x="0" y="0"/>
                </a:moveTo>
                <a:lnTo>
                  <a:pt x="2249424" y="0"/>
                </a:lnTo>
                <a:lnTo>
                  <a:pt x="2286000" y="36575"/>
                </a:lnTo>
                <a:lnTo>
                  <a:pt x="2249424" y="73151"/>
                </a:lnTo>
                <a:lnTo>
                  <a:pt x="0" y="73151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50765" y="4262882"/>
            <a:ext cx="2286000" cy="73660"/>
          </a:xfrm>
          <a:custGeom>
            <a:avLst/>
            <a:gdLst/>
            <a:ahLst/>
            <a:cxnLst/>
            <a:rect l="l" t="t" r="r" b="b"/>
            <a:pathLst>
              <a:path w="2286000" h="73660">
                <a:moveTo>
                  <a:pt x="2286000" y="0"/>
                </a:moveTo>
                <a:lnTo>
                  <a:pt x="36575" y="0"/>
                </a:lnTo>
                <a:lnTo>
                  <a:pt x="0" y="36576"/>
                </a:lnTo>
                <a:lnTo>
                  <a:pt x="36575" y="73152"/>
                </a:lnTo>
                <a:lnTo>
                  <a:pt x="2286000" y="73152"/>
                </a:lnTo>
                <a:lnTo>
                  <a:pt x="2286000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50765" y="4262882"/>
            <a:ext cx="2286000" cy="73660"/>
          </a:xfrm>
          <a:custGeom>
            <a:avLst/>
            <a:gdLst/>
            <a:ahLst/>
            <a:cxnLst/>
            <a:rect l="l" t="t" r="r" b="b"/>
            <a:pathLst>
              <a:path w="2286000" h="73660">
                <a:moveTo>
                  <a:pt x="2286000" y="0"/>
                </a:moveTo>
                <a:lnTo>
                  <a:pt x="36575" y="0"/>
                </a:lnTo>
                <a:lnTo>
                  <a:pt x="0" y="36576"/>
                </a:lnTo>
                <a:lnTo>
                  <a:pt x="36575" y="73152"/>
                </a:lnTo>
                <a:lnTo>
                  <a:pt x="2286000" y="73152"/>
                </a:lnTo>
                <a:lnTo>
                  <a:pt x="2286000" y="0"/>
                </a:lnTo>
                <a:close/>
              </a:path>
            </a:pathLst>
          </a:custGeom>
          <a:ln w="25400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59740" y="2378710"/>
            <a:ext cx="7924165" cy="304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2400" spc="-175" dirty="0">
                <a:cs typeface="Arial"/>
              </a:rPr>
              <a:t>The </a:t>
            </a:r>
            <a:r>
              <a:rPr sz="2400" spc="15" dirty="0">
                <a:cs typeface="Arial"/>
              </a:rPr>
              <a:t>“insert” </a:t>
            </a:r>
            <a:r>
              <a:rPr sz="2400" spc="-125" dirty="0">
                <a:cs typeface="Arial"/>
              </a:rPr>
              <a:t>is </a:t>
            </a:r>
            <a:r>
              <a:rPr sz="2400" spc="-30" dirty="0">
                <a:cs typeface="Arial"/>
              </a:rPr>
              <a:t>the </a:t>
            </a:r>
            <a:r>
              <a:rPr sz="2400" spc="-210" dirty="0">
                <a:cs typeface="Arial"/>
              </a:rPr>
              <a:t>cDNA </a:t>
            </a:r>
            <a:r>
              <a:rPr sz="2400" spc="-40" dirty="0">
                <a:cs typeface="Arial"/>
              </a:rPr>
              <a:t>(or </a:t>
            </a:r>
            <a:r>
              <a:rPr sz="2400" spc="-229" dirty="0">
                <a:cs typeface="Arial"/>
              </a:rPr>
              <a:t>RNA) </a:t>
            </a:r>
            <a:r>
              <a:rPr sz="2400" spc="-80" dirty="0">
                <a:cs typeface="Arial"/>
              </a:rPr>
              <a:t>ligated </a:t>
            </a:r>
            <a:r>
              <a:rPr sz="2400" spc="-75" dirty="0">
                <a:cs typeface="Arial"/>
              </a:rPr>
              <a:t>between </a:t>
            </a:r>
            <a:r>
              <a:rPr sz="2400" spc="-30" dirty="0">
                <a:cs typeface="Arial"/>
              </a:rPr>
              <a:t>the</a:t>
            </a:r>
            <a:r>
              <a:rPr sz="2400" spc="-270" dirty="0">
                <a:cs typeface="Arial"/>
              </a:rPr>
              <a:t> </a:t>
            </a:r>
            <a:r>
              <a:rPr sz="2400" spc="-105" dirty="0">
                <a:cs typeface="Arial"/>
              </a:rPr>
              <a:t>adapters.  </a:t>
            </a:r>
            <a:r>
              <a:rPr sz="2400" spc="-140" dirty="0">
                <a:cs typeface="Arial"/>
              </a:rPr>
              <a:t>Typical </a:t>
            </a:r>
            <a:r>
              <a:rPr sz="2400" spc="-50" dirty="0">
                <a:cs typeface="Arial"/>
              </a:rPr>
              <a:t>insert </a:t>
            </a:r>
            <a:r>
              <a:rPr sz="2400" spc="-180" dirty="0">
                <a:cs typeface="Arial"/>
              </a:rPr>
              <a:t>size </a:t>
            </a:r>
            <a:r>
              <a:rPr sz="2400" spc="-125" dirty="0">
                <a:cs typeface="Arial"/>
              </a:rPr>
              <a:t>is </a:t>
            </a:r>
            <a:r>
              <a:rPr sz="2400" spc="-114" dirty="0">
                <a:cs typeface="Arial"/>
              </a:rPr>
              <a:t>160-200 </a:t>
            </a:r>
            <a:r>
              <a:rPr sz="2400" spc="-170" dirty="0">
                <a:cs typeface="Arial"/>
              </a:rPr>
              <a:t>bases, </a:t>
            </a:r>
            <a:r>
              <a:rPr sz="2400" spc="-10" dirty="0">
                <a:cs typeface="Arial"/>
              </a:rPr>
              <a:t>but </a:t>
            </a:r>
            <a:r>
              <a:rPr sz="2400" spc="-160" dirty="0">
                <a:cs typeface="Arial"/>
              </a:rPr>
              <a:t>can </a:t>
            </a:r>
            <a:r>
              <a:rPr sz="2400" spc="-110" dirty="0">
                <a:cs typeface="Arial"/>
              </a:rPr>
              <a:t>be</a:t>
            </a:r>
            <a:r>
              <a:rPr sz="2400" spc="-240" dirty="0">
                <a:cs typeface="Arial"/>
              </a:rPr>
              <a:t> </a:t>
            </a:r>
            <a:r>
              <a:rPr sz="2400" spc="-114" dirty="0">
                <a:cs typeface="Arial"/>
              </a:rPr>
              <a:t>larger.</a:t>
            </a:r>
            <a:endParaRPr sz="2400" dirty="0"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65" dirty="0">
                <a:cs typeface="Arial"/>
              </a:rPr>
              <a:t>Insert </a:t>
            </a:r>
            <a:r>
              <a:rPr sz="2400" spc="-180" dirty="0">
                <a:cs typeface="Arial"/>
              </a:rPr>
              <a:t>size </a:t>
            </a:r>
            <a:r>
              <a:rPr sz="2400" spc="-30" dirty="0">
                <a:cs typeface="Arial"/>
              </a:rPr>
              <a:t>distribution </a:t>
            </a:r>
            <a:r>
              <a:rPr sz="2400" spc="-125" dirty="0">
                <a:cs typeface="Arial"/>
              </a:rPr>
              <a:t>depends </a:t>
            </a:r>
            <a:r>
              <a:rPr sz="2400" spc="-75" dirty="0">
                <a:cs typeface="Arial"/>
              </a:rPr>
              <a:t>on </a:t>
            </a:r>
            <a:r>
              <a:rPr sz="2400" spc="-50" dirty="0">
                <a:cs typeface="Arial"/>
              </a:rPr>
              <a:t>library </a:t>
            </a:r>
            <a:r>
              <a:rPr sz="2400" spc="-75" dirty="0">
                <a:cs typeface="Arial"/>
              </a:rPr>
              <a:t>prep</a:t>
            </a:r>
            <a:r>
              <a:rPr sz="2400" spc="-310" dirty="0">
                <a:cs typeface="Arial"/>
              </a:rPr>
              <a:t> </a:t>
            </a:r>
            <a:r>
              <a:rPr sz="2400" spc="-55" dirty="0">
                <a:cs typeface="Arial"/>
              </a:rPr>
              <a:t>method.</a:t>
            </a:r>
            <a:endParaRPr sz="2400" dirty="0">
              <a:cs typeface="Arial"/>
            </a:endParaRPr>
          </a:p>
          <a:p>
            <a:pPr marL="553085" marR="4973955" indent="-377190">
              <a:lnSpc>
                <a:spcPct val="180000"/>
              </a:lnSpc>
              <a:spcBef>
                <a:spcPts val="1720"/>
              </a:spcBef>
            </a:pPr>
            <a:r>
              <a:rPr sz="1800" spc="-80" dirty="0">
                <a:latin typeface="Arial"/>
                <a:cs typeface="Arial"/>
              </a:rPr>
              <a:t>Overlapping </a:t>
            </a:r>
            <a:r>
              <a:rPr sz="1800" spc="-65" dirty="0">
                <a:latin typeface="Arial"/>
                <a:cs typeface="Arial"/>
              </a:rPr>
              <a:t>paired-end </a:t>
            </a:r>
            <a:r>
              <a:rPr sz="1800" spc="-100" dirty="0">
                <a:latin typeface="Arial"/>
                <a:cs typeface="Arial"/>
              </a:rPr>
              <a:t>reads  </a:t>
            </a:r>
            <a:r>
              <a:rPr sz="1800" spc="-114" dirty="0">
                <a:latin typeface="Arial"/>
                <a:cs typeface="Arial"/>
              </a:rPr>
              <a:t>Gapped </a:t>
            </a:r>
            <a:r>
              <a:rPr sz="1800" spc="-65" dirty="0">
                <a:latin typeface="Arial"/>
                <a:cs typeface="Arial"/>
              </a:rPr>
              <a:t>paired-end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100" dirty="0">
                <a:latin typeface="Arial"/>
                <a:cs typeface="Arial"/>
              </a:rPr>
              <a:t>reads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 marL="1468755">
              <a:lnSpc>
                <a:spcPct val="100000"/>
              </a:lnSpc>
            </a:pPr>
            <a:r>
              <a:rPr sz="1800" spc="-100" dirty="0">
                <a:latin typeface="Arial"/>
                <a:cs typeface="Arial"/>
              </a:rPr>
              <a:t>Single-end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75" dirty="0">
                <a:latin typeface="Arial"/>
                <a:cs typeface="Arial"/>
              </a:rPr>
              <a:t>read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05200" y="5665050"/>
            <a:ext cx="0" cy="182245"/>
          </a:xfrm>
          <a:custGeom>
            <a:avLst/>
            <a:gdLst/>
            <a:ahLst/>
            <a:cxnLst/>
            <a:rect l="l" t="t" r="r" b="b"/>
            <a:pathLst>
              <a:path h="182245">
                <a:moveTo>
                  <a:pt x="0" y="0"/>
                </a:moveTo>
                <a:lnTo>
                  <a:pt x="0" y="181787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70959" y="5733631"/>
            <a:ext cx="0" cy="113664"/>
          </a:xfrm>
          <a:custGeom>
            <a:avLst/>
            <a:gdLst/>
            <a:ahLst/>
            <a:cxnLst/>
            <a:rect l="l" t="t" r="r" b="b"/>
            <a:pathLst>
              <a:path h="113664">
                <a:moveTo>
                  <a:pt x="0" y="0"/>
                </a:moveTo>
                <a:lnTo>
                  <a:pt x="0" y="113207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02479" y="5733631"/>
            <a:ext cx="0" cy="113664"/>
          </a:xfrm>
          <a:custGeom>
            <a:avLst/>
            <a:gdLst/>
            <a:ahLst/>
            <a:cxnLst/>
            <a:rect l="l" t="t" r="r" b="b"/>
            <a:pathLst>
              <a:path h="113664">
                <a:moveTo>
                  <a:pt x="0" y="0"/>
                </a:moveTo>
                <a:lnTo>
                  <a:pt x="0" y="113207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68240" y="5733631"/>
            <a:ext cx="0" cy="113664"/>
          </a:xfrm>
          <a:custGeom>
            <a:avLst/>
            <a:gdLst/>
            <a:ahLst/>
            <a:cxnLst/>
            <a:rect l="l" t="t" r="r" b="b"/>
            <a:pathLst>
              <a:path h="113664">
                <a:moveTo>
                  <a:pt x="0" y="0"/>
                </a:moveTo>
                <a:lnTo>
                  <a:pt x="0" y="113207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65520" y="5733631"/>
            <a:ext cx="0" cy="113664"/>
          </a:xfrm>
          <a:custGeom>
            <a:avLst/>
            <a:gdLst/>
            <a:ahLst/>
            <a:cxnLst/>
            <a:rect l="l" t="t" r="r" b="b"/>
            <a:pathLst>
              <a:path h="113664">
                <a:moveTo>
                  <a:pt x="0" y="0"/>
                </a:moveTo>
                <a:lnTo>
                  <a:pt x="0" y="113207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97040" y="5733631"/>
            <a:ext cx="0" cy="113664"/>
          </a:xfrm>
          <a:custGeom>
            <a:avLst/>
            <a:gdLst/>
            <a:ahLst/>
            <a:cxnLst/>
            <a:rect l="l" t="t" r="r" b="b"/>
            <a:pathLst>
              <a:path h="113664">
                <a:moveTo>
                  <a:pt x="0" y="0"/>
                </a:moveTo>
                <a:lnTo>
                  <a:pt x="0" y="113207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62800" y="5665050"/>
            <a:ext cx="0" cy="182245"/>
          </a:xfrm>
          <a:custGeom>
            <a:avLst/>
            <a:gdLst/>
            <a:ahLst/>
            <a:cxnLst/>
            <a:rect l="l" t="t" r="r" b="b"/>
            <a:pathLst>
              <a:path h="182245">
                <a:moveTo>
                  <a:pt x="0" y="0"/>
                </a:moveTo>
                <a:lnTo>
                  <a:pt x="0" y="181787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99759" y="5733631"/>
            <a:ext cx="0" cy="113664"/>
          </a:xfrm>
          <a:custGeom>
            <a:avLst/>
            <a:gdLst/>
            <a:ahLst/>
            <a:cxnLst/>
            <a:rect l="l" t="t" r="r" b="b"/>
            <a:pathLst>
              <a:path h="113664">
                <a:moveTo>
                  <a:pt x="0" y="0"/>
                </a:moveTo>
                <a:lnTo>
                  <a:pt x="0" y="113207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34000" y="5733631"/>
            <a:ext cx="0" cy="113664"/>
          </a:xfrm>
          <a:custGeom>
            <a:avLst/>
            <a:gdLst/>
            <a:ahLst/>
            <a:cxnLst/>
            <a:rect l="l" t="t" r="r" b="b"/>
            <a:pathLst>
              <a:path h="113664">
                <a:moveTo>
                  <a:pt x="0" y="0"/>
                </a:moveTo>
                <a:lnTo>
                  <a:pt x="0" y="113207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31279" y="5733631"/>
            <a:ext cx="0" cy="113664"/>
          </a:xfrm>
          <a:custGeom>
            <a:avLst/>
            <a:gdLst/>
            <a:ahLst/>
            <a:cxnLst/>
            <a:rect l="l" t="t" r="r" b="b"/>
            <a:pathLst>
              <a:path h="113664">
                <a:moveTo>
                  <a:pt x="0" y="0"/>
                </a:moveTo>
                <a:lnTo>
                  <a:pt x="0" y="113207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236720" y="5733631"/>
            <a:ext cx="0" cy="113664"/>
          </a:xfrm>
          <a:custGeom>
            <a:avLst/>
            <a:gdLst/>
            <a:ahLst/>
            <a:cxnLst/>
            <a:rect l="l" t="t" r="r" b="b"/>
            <a:pathLst>
              <a:path h="113664">
                <a:moveTo>
                  <a:pt x="0" y="0"/>
                </a:moveTo>
                <a:lnTo>
                  <a:pt x="0" y="113207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505200" y="5596470"/>
            <a:ext cx="3657600" cy="137160"/>
          </a:xfrm>
          <a:custGeom>
            <a:avLst/>
            <a:gdLst/>
            <a:ahLst/>
            <a:cxnLst/>
            <a:rect l="l" t="t" r="r" b="b"/>
            <a:pathLst>
              <a:path w="3657600" h="137160">
                <a:moveTo>
                  <a:pt x="0" y="137159"/>
                </a:moveTo>
                <a:lnTo>
                  <a:pt x="3657600" y="137159"/>
                </a:lnTo>
                <a:lnTo>
                  <a:pt x="3657600" y="0"/>
                </a:lnTo>
                <a:lnTo>
                  <a:pt x="0" y="0"/>
                </a:lnTo>
                <a:lnTo>
                  <a:pt x="0" y="137159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05200" y="5596470"/>
            <a:ext cx="3657600" cy="137160"/>
          </a:xfrm>
          <a:custGeom>
            <a:avLst/>
            <a:gdLst/>
            <a:ahLst/>
            <a:cxnLst/>
            <a:rect l="l" t="t" r="r" b="b"/>
            <a:pathLst>
              <a:path w="3657600" h="137160">
                <a:moveTo>
                  <a:pt x="0" y="137159"/>
                </a:moveTo>
                <a:lnTo>
                  <a:pt x="3657600" y="137159"/>
                </a:lnTo>
                <a:lnTo>
                  <a:pt x="3657600" y="0"/>
                </a:lnTo>
                <a:lnTo>
                  <a:pt x="0" y="0"/>
                </a:lnTo>
                <a:lnTo>
                  <a:pt x="0" y="137159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576957" y="5596470"/>
            <a:ext cx="914400" cy="137160"/>
          </a:xfrm>
          <a:custGeom>
            <a:avLst/>
            <a:gdLst/>
            <a:ahLst/>
            <a:cxnLst/>
            <a:rect l="l" t="t" r="r" b="b"/>
            <a:pathLst>
              <a:path w="914400" h="137160">
                <a:moveTo>
                  <a:pt x="0" y="137159"/>
                </a:moveTo>
                <a:lnTo>
                  <a:pt x="914399" y="137159"/>
                </a:lnTo>
                <a:lnTo>
                  <a:pt x="914399" y="0"/>
                </a:lnTo>
                <a:lnTo>
                  <a:pt x="0" y="0"/>
                </a:lnTo>
                <a:lnTo>
                  <a:pt x="0" y="13715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76957" y="5596470"/>
            <a:ext cx="914400" cy="137160"/>
          </a:xfrm>
          <a:custGeom>
            <a:avLst/>
            <a:gdLst/>
            <a:ahLst/>
            <a:cxnLst/>
            <a:rect l="l" t="t" r="r" b="b"/>
            <a:pathLst>
              <a:path w="914400" h="137160">
                <a:moveTo>
                  <a:pt x="0" y="137159"/>
                </a:moveTo>
                <a:lnTo>
                  <a:pt x="914399" y="137159"/>
                </a:lnTo>
                <a:lnTo>
                  <a:pt x="914399" y="0"/>
                </a:lnTo>
                <a:lnTo>
                  <a:pt x="0" y="0"/>
                </a:lnTo>
                <a:lnTo>
                  <a:pt x="0" y="137159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62800" y="5596470"/>
            <a:ext cx="914400" cy="137160"/>
          </a:xfrm>
          <a:custGeom>
            <a:avLst/>
            <a:gdLst/>
            <a:ahLst/>
            <a:cxnLst/>
            <a:rect l="l" t="t" r="r" b="b"/>
            <a:pathLst>
              <a:path w="914400" h="137160">
                <a:moveTo>
                  <a:pt x="0" y="137159"/>
                </a:moveTo>
                <a:lnTo>
                  <a:pt x="914400" y="137159"/>
                </a:lnTo>
                <a:lnTo>
                  <a:pt x="914400" y="0"/>
                </a:lnTo>
                <a:lnTo>
                  <a:pt x="0" y="0"/>
                </a:lnTo>
                <a:lnTo>
                  <a:pt x="0" y="13715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62800" y="5596470"/>
            <a:ext cx="914400" cy="137160"/>
          </a:xfrm>
          <a:custGeom>
            <a:avLst/>
            <a:gdLst/>
            <a:ahLst/>
            <a:cxnLst/>
            <a:rect l="l" t="t" r="r" b="b"/>
            <a:pathLst>
              <a:path w="914400" h="137160">
                <a:moveTo>
                  <a:pt x="0" y="137159"/>
                </a:moveTo>
                <a:lnTo>
                  <a:pt x="914400" y="137159"/>
                </a:lnTo>
                <a:lnTo>
                  <a:pt x="914400" y="0"/>
                </a:lnTo>
                <a:lnTo>
                  <a:pt x="0" y="0"/>
                </a:lnTo>
                <a:lnTo>
                  <a:pt x="0" y="137159"/>
                </a:lnTo>
                <a:close/>
              </a:path>
            </a:pathLst>
          </a:custGeom>
          <a:ln w="25399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409441" y="5810250"/>
            <a:ext cx="390144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1475" algn="l"/>
                <a:tab pos="737235" algn="l"/>
                <a:tab pos="1103630" algn="l"/>
                <a:tab pos="1468755" algn="l"/>
                <a:tab pos="1789430" algn="l"/>
              </a:tabLst>
            </a:pPr>
            <a:r>
              <a:rPr sz="1400" spc="-75" dirty="0">
                <a:latin typeface="Arial"/>
                <a:cs typeface="Arial"/>
              </a:rPr>
              <a:t>0	20	40	60	80	100 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75" dirty="0">
                <a:latin typeface="Arial"/>
                <a:cs typeface="Arial"/>
              </a:rPr>
              <a:t>120 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75" dirty="0">
                <a:latin typeface="Arial"/>
                <a:cs typeface="Arial"/>
              </a:rPr>
              <a:t>140 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75" dirty="0">
                <a:latin typeface="Arial"/>
                <a:cs typeface="Arial"/>
              </a:rPr>
              <a:t>160 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75" dirty="0">
                <a:latin typeface="Arial"/>
                <a:cs typeface="Arial"/>
              </a:rPr>
              <a:t>180 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80" dirty="0">
                <a:latin typeface="Arial"/>
                <a:cs typeface="Arial"/>
              </a:rPr>
              <a:t>200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">
            <a:extLst>
              <a:ext uri="{FF2B5EF4-FFF2-40B4-BE49-F238E27FC236}">
                <a16:creationId xmlns:a16="http://schemas.microsoft.com/office/drawing/2014/main" id="{B6E1DB62-0542-304E-991A-3F25254CEDA8}"/>
              </a:ext>
            </a:extLst>
          </p:cNvPr>
          <p:cNvSpPr txBox="1">
            <a:spLocks/>
          </p:cNvSpPr>
          <p:nvPr/>
        </p:nvSpPr>
        <p:spPr>
          <a:xfrm>
            <a:off x="1150239" y="261758"/>
            <a:ext cx="6543165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GB" sz="3600" b="1" spc="-270" dirty="0">
                <a:latin typeface="+mn-lt"/>
              </a:rPr>
              <a:t>Creating mRNA-seq libraries</a:t>
            </a:r>
            <a:endParaRPr lang="en-GB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15306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929194" y="3294833"/>
            <a:ext cx="7568565" cy="3510576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100" dirty="0">
                <a:cs typeface="Arial"/>
              </a:rPr>
              <a:t>Now </a:t>
            </a:r>
            <a:r>
              <a:rPr sz="2000" spc="-30" dirty="0">
                <a:cs typeface="Arial"/>
              </a:rPr>
              <a:t>the </a:t>
            </a:r>
            <a:r>
              <a:rPr sz="2000" spc="-50" dirty="0">
                <a:cs typeface="Arial"/>
              </a:rPr>
              <a:t>default </a:t>
            </a:r>
            <a:r>
              <a:rPr sz="2000" spc="-10" dirty="0">
                <a:cs typeface="Arial"/>
              </a:rPr>
              <a:t>for </a:t>
            </a:r>
            <a:r>
              <a:rPr sz="2000" spc="-55" dirty="0">
                <a:cs typeface="Arial"/>
              </a:rPr>
              <a:t>Illumina</a:t>
            </a:r>
            <a:r>
              <a:rPr sz="2000" spc="-425" dirty="0">
                <a:cs typeface="Arial"/>
              </a:rPr>
              <a:t> </a:t>
            </a:r>
            <a:r>
              <a:rPr sz="2000" spc="-200" dirty="0">
                <a:cs typeface="Arial"/>
              </a:rPr>
              <a:t>TruSeq </a:t>
            </a:r>
            <a:r>
              <a:rPr sz="2000" spc="-55" dirty="0">
                <a:cs typeface="Arial"/>
              </a:rPr>
              <a:t>kits</a:t>
            </a:r>
            <a:endParaRPr sz="2000" dirty="0"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160" dirty="0">
                <a:cs typeface="Arial"/>
              </a:rPr>
              <a:t>Preserves </a:t>
            </a:r>
            <a:r>
              <a:rPr sz="2000" spc="-35" dirty="0">
                <a:cs typeface="Arial"/>
              </a:rPr>
              <a:t>orientation </a:t>
            </a:r>
            <a:r>
              <a:rPr sz="2000" spc="-5" dirty="0">
                <a:cs typeface="Arial"/>
              </a:rPr>
              <a:t>of </a:t>
            </a:r>
            <a:r>
              <a:rPr sz="2000" spc="-280" dirty="0">
                <a:cs typeface="Arial"/>
              </a:rPr>
              <a:t>RNA </a:t>
            </a:r>
            <a:r>
              <a:rPr sz="2000" spc="-30" dirty="0">
                <a:cs typeface="Arial"/>
              </a:rPr>
              <a:t>after </a:t>
            </a:r>
            <a:r>
              <a:rPr sz="2000" spc="-125" dirty="0">
                <a:cs typeface="Arial"/>
              </a:rPr>
              <a:t>reverse </a:t>
            </a:r>
            <a:r>
              <a:rPr sz="2000" spc="-50" dirty="0">
                <a:cs typeface="Arial"/>
              </a:rPr>
              <a:t>transcription</a:t>
            </a:r>
            <a:r>
              <a:rPr sz="2000" spc="-190" dirty="0">
                <a:cs typeface="Arial"/>
              </a:rPr>
              <a:t> </a:t>
            </a:r>
            <a:r>
              <a:rPr sz="2000" spc="15" dirty="0">
                <a:cs typeface="Arial"/>
              </a:rPr>
              <a:t>to  </a:t>
            </a:r>
            <a:r>
              <a:rPr sz="2000" spc="-210" dirty="0">
                <a:cs typeface="Arial"/>
              </a:rPr>
              <a:t>cDNA</a:t>
            </a:r>
            <a:endParaRPr sz="2000" dirty="0">
              <a:cs typeface="Arial"/>
            </a:endParaRPr>
          </a:p>
          <a:p>
            <a:pPr marL="502920" algn="ctr">
              <a:lnSpc>
                <a:spcPts val="1530"/>
              </a:lnSpc>
              <a:tabLst>
                <a:tab pos="5979795" algn="l"/>
              </a:tabLst>
            </a:pPr>
            <a:endParaRPr lang="en-GB" sz="1400" b="1" spc="-50" dirty="0"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spc="-45" dirty="0">
                <a:cs typeface="Arial"/>
              </a:rPr>
              <a:t>Inform </a:t>
            </a:r>
            <a:r>
              <a:rPr sz="2000" spc="-90" dirty="0">
                <a:cs typeface="Arial"/>
              </a:rPr>
              <a:t>alignments </a:t>
            </a:r>
            <a:r>
              <a:rPr sz="2000" spc="15" dirty="0">
                <a:cs typeface="Arial"/>
              </a:rPr>
              <a:t>to</a:t>
            </a:r>
            <a:r>
              <a:rPr sz="2000" spc="-330" dirty="0">
                <a:cs typeface="Arial"/>
              </a:rPr>
              <a:t> </a:t>
            </a:r>
            <a:r>
              <a:rPr sz="2000" spc="-125" dirty="0">
                <a:cs typeface="Arial"/>
              </a:rPr>
              <a:t>genome</a:t>
            </a:r>
            <a:endParaRPr sz="2000" dirty="0"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50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spc="-70" dirty="0">
                <a:cs typeface="Arial"/>
              </a:rPr>
              <a:t>Determine </a:t>
            </a:r>
            <a:r>
              <a:rPr sz="2000" spc="-60" dirty="0">
                <a:cs typeface="Arial"/>
              </a:rPr>
              <a:t>which </a:t>
            </a:r>
            <a:r>
              <a:rPr sz="2000" spc="-95" dirty="0">
                <a:cs typeface="Arial"/>
              </a:rPr>
              <a:t>genomic </a:t>
            </a:r>
            <a:r>
              <a:rPr sz="2000" spc="-190" dirty="0">
                <a:cs typeface="Arial"/>
              </a:rPr>
              <a:t>DNA </a:t>
            </a:r>
            <a:r>
              <a:rPr sz="2000" spc="-75" dirty="0">
                <a:cs typeface="Arial"/>
              </a:rPr>
              <a:t>strand </a:t>
            </a:r>
            <a:r>
              <a:rPr sz="2000" spc="-105" dirty="0">
                <a:cs typeface="Arial"/>
              </a:rPr>
              <a:t>is</a:t>
            </a:r>
            <a:r>
              <a:rPr sz="2000" spc="-40" dirty="0">
                <a:cs typeface="Arial"/>
              </a:rPr>
              <a:t> </a:t>
            </a:r>
            <a:r>
              <a:rPr sz="2000" spc="-65" dirty="0">
                <a:cs typeface="Arial"/>
              </a:rPr>
              <a:t>transcribed</a:t>
            </a:r>
            <a:endParaRPr sz="2000" dirty="0"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spc="-30" dirty="0">
                <a:cs typeface="Arial"/>
              </a:rPr>
              <a:t>Identify </a:t>
            </a:r>
            <a:r>
              <a:rPr sz="2000" spc="-95" dirty="0">
                <a:cs typeface="Arial"/>
              </a:rPr>
              <a:t>anti-sense </a:t>
            </a:r>
            <a:r>
              <a:rPr sz="2000" spc="-40" dirty="0">
                <a:cs typeface="Arial"/>
              </a:rPr>
              <a:t>transcription </a:t>
            </a:r>
            <a:r>
              <a:rPr sz="2000" spc="-85" dirty="0">
                <a:cs typeface="Arial"/>
              </a:rPr>
              <a:t>(e.g.,</a:t>
            </a:r>
            <a:r>
              <a:rPr sz="2000" spc="-200" dirty="0">
                <a:cs typeface="Arial"/>
              </a:rPr>
              <a:t> </a:t>
            </a:r>
            <a:r>
              <a:rPr sz="2000" spc="-150" dirty="0">
                <a:cs typeface="Arial"/>
              </a:rPr>
              <a:t>lncRNAs)</a:t>
            </a:r>
            <a:endParaRPr sz="2000" dirty="0"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7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spc="-55" dirty="0">
                <a:cs typeface="Arial"/>
              </a:rPr>
              <a:t>Quantify </a:t>
            </a:r>
            <a:r>
              <a:rPr sz="2000" spc="-105" dirty="0">
                <a:cs typeface="Arial"/>
              </a:rPr>
              <a:t>expression </a:t>
            </a:r>
            <a:r>
              <a:rPr sz="2000" spc="-95" dirty="0">
                <a:cs typeface="Arial"/>
              </a:rPr>
              <a:t>levels </a:t>
            </a:r>
            <a:r>
              <a:rPr sz="2000" spc="-65" dirty="0">
                <a:cs typeface="Arial"/>
              </a:rPr>
              <a:t>more</a:t>
            </a:r>
            <a:r>
              <a:rPr sz="2000" spc="-110" dirty="0">
                <a:cs typeface="Arial"/>
              </a:rPr>
              <a:t> </a:t>
            </a:r>
            <a:r>
              <a:rPr sz="2000" spc="-85" dirty="0">
                <a:cs typeface="Arial"/>
              </a:rPr>
              <a:t>precisely</a:t>
            </a:r>
            <a:endParaRPr sz="2000" dirty="0"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7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spc="-110" dirty="0">
                <a:cs typeface="Arial"/>
              </a:rPr>
              <a:t>Demarcate </a:t>
            </a:r>
            <a:r>
              <a:rPr sz="2000" spc="-90" dirty="0">
                <a:cs typeface="Arial"/>
              </a:rPr>
              <a:t>coding </a:t>
            </a:r>
            <a:r>
              <a:rPr sz="2000" spc="-130" dirty="0">
                <a:cs typeface="Arial"/>
              </a:rPr>
              <a:t>sequences </a:t>
            </a:r>
            <a:r>
              <a:rPr sz="2000" spc="-25" dirty="0">
                <a:cs typeface="Arial"/>
              </a:rPr>
              <a:t>in </a:t>
            </a:r>
            <a:r>
              <a:rPr sz="2000" spc="-90" dirty="0">
                <a:cs typeface="Arial"/>
              </a:rPr>
              <a:t>microbes </a:t>
            </a:r>
            <a:r>
              <a:rPr sz="2000" spc="5" dirty="0">
                <a:cs typeface="Arial"/>
              </a:rPr>
              <a:t>with </a:t>
            </a:r>
            <a:r>
              <a:rPr sz="2000" spc="-70" dirty="0">
                <a:cs typeface="Arial"/>
              </a:rPr>
              <a:t>overlapping</a:t>
            </a:r>
            <a:r>
              <a:rPr sz="2000" spc="-225" dirty="0">
                <a:cs typeface="Arial"/>
              </a:rPr>
              <a:t> </a:t>
            </a:r>
            <a:r>
              <a:rPr sz="2000" spc="-145" dirty="0">
                <a:cs typeface="Arial"/>
              </a:rPr>
              <a:t>genes</a:t>
            </a:r>
            <a:endParaRPr sz="2000" dirty="0"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4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145" dirty="0">
                <a:cs typeface="Arial"/>
              </a:rPr>
              <a:t>Very </a:t>
            </a:r>
            <a:r>
              <a:rPr sz="2000" spc="-90" dirty="0">
                <a:cs typeface="Arial"/>
              </a:rPr>
              <a:t>useful </a:t>
            </a:r>
            <a:r>
              <a:rPr sz="2000" spc="-30" dirty="0">
                <a:cs typeface="Arial"/>
              </a:rPr>
              <a:t>in </a:t>
            </a:r>
            <a:r>
              <a:rPr sz="2000" spc="-65" dirty="0">
                <a:cs typeface="Arial"/>
              </a:rPr>
              <a:t>transcriptome</a:t>
            </a:r>
            <a:r>
              <a:rPr sz="2000" spc="-225" dirty="0">
                <a:cs typeface="Arial"/>
              </a:rPr>
              <a:t> </a:t>
            </a:r>
            <a:r>
              <a:rPr sz="2000" spc="-140" dirty="0">
                <a:cs typeface="Arial"/>
              </a:rPr>
              <a:t>assemblies</a:t>
            </a:r>
            <a:endParaRPr sz="2000" dirty="0"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50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spc="-80" dirty="0">
                <a:cs typeface="Arial"/>
              </a:rPr>
              <a:t>Allows </a:t>
            </a:r>
            <a:r>
              <a:rPr sz="2000" spc="-95" dirty="0">
                <a:cs typeface="Arial"/>
              </a:rPr>
              <a:t>precise </a:t>
            </a:r>
            <a:r>
              <a:rPr sz="2000" spc="-55" dirty="0">
                <a:cs typeface="Arial"/>
              </a:rPr>
              <a:t>construction </a:t>
            </a:r>
            <a:r>
              <a:rPr sz="2000" spc="-5" dirty="0">
                <a:cs typeface="Arial"/>
              </a:rPr>
              <a:t>of </a:t>
            </a:r>
            <a:r>
              <a:rPr sz="2000" spc="-155" dirty="0">
                <a:cs typeface="Arial"/>
              </a:rPr>
              <a:t>sense </a:t>
            </a:r>
            <a:r>
              <a:rPr sz="2000" spc="-100" dirty="0">
                <a:cs typeface="Arial"/>
              </a:rPr>
              <a:t>and </a:t>
            </a:r>
            <a:r>
              <a:rPr sz="2000" spc="-95" dirty="0">
                <a:cs typeface="Arial"/>
              </a:rPr>
              <a:t>anti-sense</a:t>
            </a:r>
            <a:r>
              <a:rPr sz="2000" spc="-80" dirty="0">
                <a:cs typeface="Arial"/>
              </a:rPr>
              <a:t> </a:t>
            </a:r>
            <a:r>
              <a:rPr sz="2000" spc="-60" dirty="0">
                <a:cs typeface="Arial"/>
              </a:rPr>
              <a:t>transcripts</a:t>
            </a:r>
            <a:endParaRPr sz="2000" dirty="0">
              <a:cs typeface="Arial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664E98BC-3DB6-1748-B9E8-F3E8DC428850}"/>
              </a:ext>
            </a:extLst>
          </p:cNvPr>
          <p:cNvSpPr txBox="1">
            <a:spLocks/>
          </p:cNvSpPr>
          <p:nvPr/>
        </p:nvSpPr>
        <p:spPr>
          <a:xfrm>
            <a:off x="1441894" y="102322"/>
            <a:ext cx="6543165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GB" sz="3600" b="1" spc="-270" dirty="0">
                <a:latin typeface="+mn-lt"/>
              </a:rPr>
              <a:t>Strand-specific (directional) mRNA-seq</a:t>
            </a:r>
            <a:endParaRPr lang="en-GB" sz="3600" b="1" dirty="0">
              <a:latin typeface="+mn-l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9A6E028-1F3C-4D40-AB6C-2AE0CF510DC1}"/>
              </a:ext>
            </a:extLst>
          </p:cNvPr>
          <p:cNvGrpSpPr/>
          <p:nvPr/>
        </p:nvGrpSpPr>
        <p:grpSpPr>
          <a:xfrm>
            <a:off x="1664677" y="669144"/>
            <a:ext cx="6097598" cy="2781616"/>
            <a:chOff x="932303" y="2121066"/>
            <a:chExt cx="6836888" cy="3255904"/>
          </a:xfrm>
        </p:grpSpPr>
        <p:pic>
          <p:nvPicPr>
            <p:cNvPr id="20" name="Picture 19" descr="LHO65_igv_snapshot.png">
              <a:extLst>
                <a:ext uri="{FF2B5EF4-FFF2-40B4-BE49-F238E27FC236}">
                  <a16:creationId xmlns:a16="http://schemas.microsoft.com/office/drawing/2014/main" id="{FE2CE63B-2BBE-7C4A-A68B-0CD55827F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53" t="12147" r="5578" b="17033"/>
            <a:stretch/>
          </p:blipFill>
          <p:spPr>
            <a:xfrm>
              <a:off x="932303" y="2121066"/>
              <a:ext cx="6836888" cy="325590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DAB1BB-D92A-F946-A1C1-CFE7B40D1D18}"/>
                </a:ext>
              </a:extLst>
            </p:cNvPr>
            <p:cNvSpPr txBox="1"/>
            <p:nvPr/>
          </p:nvSpPr>
          <p:spPr>
            <a:xfrm>
              <a:off x="932303" y="2418282"/>
              <a:ext cx="4850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Standard library (non-directional)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985D70-0288-F341-8146-76D51398F34D}"/>
                </a:ext>
              </a:extLst>
            </p:cNvPr>
            <p:cNvSpPr txBox="1"/>
            <p:nvPr/>
          </p:nvSpPr>
          <p:spPr>
            <a:xfrm>
              <a:off x="932303" y="3098256"/>
              <a:ext cx="2967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Antisense non-coding RNA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E8E290-6D7B-154F-9CD4-30BE7D5AFE60}"/>
                </a:ext>
              </a:extLst>
            </p:cNvPr>
            <p:cNvSpPr txBox="1"/>
            <p:nvPr/>
          </p:nvSpPr>
          <p:spPr>
            <a:xfrm>
              <a:off x="932303" y="3754315"/>
              <a:ext cx="196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Sense transcripts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6534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91011" y="2035488"/>
            <a:ext cx="4213860" cy="3757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95885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105" dirty="0">
                <a:cs typeface="Arial"/>
              </a:rPr>
              <a:t>Account </a:t>
            </a:r>
            <a:r>
              <a:rPr sz="2000" spc="-10" dirty="0">
                <a:cs typeface="Arial"/>
              </a:rPr>
              <a:t>for </a:t>
            </a:r>
            <a:r>
              <a:rPr sz="2000" spc="-55" dirty="0">
                <a:cs typeface="Arial"/>
              </a:rPr>
              <a:t>variation</a:t>
            </a:r>
            <a:r>
              <a:rPr lang="en-GB" sz="2000" spc="-55" dirty="0">
                <a:cs typeface="Arial"/>
              </a:rPr>
              <a:t> </a:t>
            </a:r>
            <a:r>
              <a:rPr sz="2000" spc="-350" dirty="0">
                <a:cs typeface="Arial"/>
              </a:rPr>
              <a:t> </a:t>
            </a:r>
            <a:r>
              <a:rPr sz="2000" spc="-30" dirty="0">
                <a:cs typeface="Arial"/>
              </a:rPr>
              <a:t>in  </a:t>
            </a:r>
            <a:r>
              <a:rPr sz="2000" spc="-65" dirty="0">
                <a:cs typeface="Arial"/>
              </a:rPr>
              <a:t>preparation</a:t>
            </a:r>
            <a:endParaRPr sz="2000" dirty="0"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175" dirty="0">
                <a:cs typeface="Arial"/>
              </a:rPr>
              <a:t>Cost </a:t>
            </a:r>
            <a:r>
              <a:rPr sz="2000" spc="-160" dirty="0">
                <a:cs typeface="Arial"/>
              </a:rPr>
              <a:t>can </a:t>
            </a:r>
            <a:r>
              <a:rPr sz="2000" spc="-110" dirty="0">
                <a:cs typeface="Arial"/>
              </a:rPr>
              <a:t>be</a:t>
            </a:r>
            <a:r>
              <a:rPr sz="2000" spc="-125" dirty="0">
                <a:cs typeface="Arial"/>
              </a:rPr>
              <a:t> </a:t>
            </a:r>
            <a:r>
              <a:rPr sz="2000" spc="-40" dirty="0">
                <a:cs typeface="Arial"/>
              </a:rPr>
              <a:t>prohibitive</a:t>
            </a:r>
            <a:endParaRPr sz="2000" dirty="0">
              <a:cs typeface="Arial"/>
            </a:endParaRPr>
          </a:p>
          <a:p>
            <a:pPr marL="355600" marR="393065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60" dirty="0">
                <a:cs typeface="Arial"/>
              </a:rPr>
              <a:t>Better </a:t>
            </a:r>
            <a:r>
              <a:rPr sz="2000" spc="15" dirty="0">
                <a:cs typeface="Arial"/>
              </a:rPr>
              <a:t>to </a:t>
            </a:r>
            <a:r>
              <a:rPr sz="2000" spc="-75" dirty="0">
                <a:cs typeface="Arial"/>
              </a:rPr>
              <a:t>do more</a:t>
            </a:r>
            <a:r>
              <a:rPr lang="en-GB" sz="2000" spc="-75" dirty="0">
                <a:cs typeface="Arial"/>
              </a:rPr>
              <a:t> </a:t>
            </a:r>
            <a:r>
              <a:rPr sz="2000" spc="-475" dirty="0">
                <a:cs typeface="Arial"/>
              </a:rPr>
              <a:t> </a:t>
            </a:r>
            <a:r>
              <a:rPr lang="en-GB" sz="2000" spc="-475" dirty="0">
                <a:cs typeface="Arial"/>
              </a:rPr>
              <a:t> </a:t>
            </a:r>
            <a:r>
              <a:rPr sz="2000" spc="-80" dirty="0">
                <a:cs typeface="Arial"/>
              </a:rPr>
              <a:t>biological  </a:t>
            </a:r>
            <a:r>
              <a:rPr sz="2000" spc="-90" dirty="0">
                <a:cs typeface="Arial"/>
              </a:rPr>
              <a:t>replicates</a:t>
            </a:r>
            <a:endParaRPr sz="2000" dirty="0">
              <a:cs typeface="Arial"/>
            </a:endParaRPr>
          </a:p>
          <a:p>
            <a:pPr marL="355600" marR="49022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75" dirty="0">
                <a:cs typeface="Arial"/>
              </a:rPr>
              <a:t>Barcoding/pooling</a:t>
            </a:r>
            <a:r>
              <a:rPr sz="2000" spc="-210" dirty="0">
                <a:cs typeface="Arial"/>
              </a:rPr>
              <a:t> </a:t>
            </a:r>
            <a:r>
              <a:rPr sz="2000" spc="-150" dirty="0">
                <a:cs typeface="Arial"/>
              </a:rPr>
              <a:t>samples  </a:t>
            </a:r>
            <a:r>
              <a:rPr sz="2000" spc="-165" dirty="0">
                <a:cs typeface="Arial"/>
              </a:rPr>
              <a:t>across </a:t>
            </a:r>
            <a:r>
              <a:rPr sz="2000" spc="-25" dirty="0">
                <a:cs typeface="Arial"/>
              </a:rPr>
              <a:t>multiple</a:t>
            </a:r>
            <a:r>
              <a:rPr sz="2000" spc="-170" dirty="0">
                <a:cs typeface="Arial"/>
              </a:rPr>
              <a:t> </a:t>
            </a:r>
            <a:r>
              <a:rPr sz="2000" spc="-130" dirty="0">
                <a:cs typeface="Arial"/>
              </a:rPr>
              <a:t>lanes</a:t>
            </a:r>
            <a:endParaRPr sz="2000" dirty="0"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50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spc="-125" dirty="0">
                <a:cs typeface="Arial"/>
              </a:rPr>
              <a:t>Recommended </a:t>
            </a:r>
            <a:r>
              <a:rPr sz="2000" spc="10" dirty="0">
                <a:cs typeface="Arial"/>
              </a:rPr>
              <a:t>to </a:t>
            </a:r>
            <a:r>
              <a:rPr sz="2000" spc="-114" dirty="0">
                <a:cs typeface="Arial"/>
              </a:rPr>
              <a:t>even </a:t>
            </a:r>
            <a:r>
              <a:rPr sz="2000" spc="-10" dirty="0">
                <a:cs typeface="Arial"/>
              </a:rPr>
              <a:t>out</a:t>
            </a:r>
            <a:r>
              <a:rPr sz="2000" spc="-190" dirty="0">
                <a:cs typeface="Arial"/>
              </a:rPr>
              <a:t> </a:t>
            </a:r>
            <a:r>
              <a:rPr sz="2000" spc="-85" dirty="0">
                <a:cs typeface="Arial"/>
              </a:rPr>
              <a:t>lane</a:t>
            </a:r>
            <a:endParaRPr sz="2000" dirty="0">
              <a:cs typeface="Arial"/>
            </a:endParaRPr>
          </a:p>
          <a:p>
            <a:pPr marL="755650">
              <a:lnSpc>
                <a:spcPct val="100000"/>
              </a:lnSpc>
            </a:pPr>
            <a:r>
              <a:rPr sz="2000" spc="-70" dirty="0">
                <a:cs typeface="Arial"/>
              </a:rPr>
              <a:t>effects</a:t>
            </a:r>
            <a:endParaRPr sz="2000" dirty="0">
              <a:cs typeface="Arial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48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spc="-50" dirty="0">
                <a:cs typeface="Arial"/>
              </a:rPr>
              <a:t>Allow </a:t>
            </a:r>
            <a:r>
              <a:rPr sz="2000" spc="-80" dirty="0">
                <a:cs typeface="Arial"/>
              </a:rPr>
              <a:t>data </a:t>
            </a:r>
            <a:r>
              <a:rPr sz="2000" spc="-110" dirty="0">
                <a:cs typeface="Arial"/>
              </a:rPr>
              <a:t>processing even </a:t>
            </a:r>
            <a:r>
              <a:rPr sz="2000" spc="25" dirty="0">
                <a:cs typeface="Arial"/>
              </a:rPr>
              <a:t>if</a:t>
            </a:r>
            <a:r>
              <a:rPr sz="2000" spc="-195" dirty="0">
                <a:cs typeface="Arial"/>
              </a:rPr>
              <a:t> </a:t>
            </a:r>
            <a:r>
              <a:rPr sz="2000" spc="-85" dirty="0">
                <a:cs typeface="Arial"/>
              </a:rPr>
              <a:t>one  lane</a:t>
            </a:r>
            <a:r>
              <a:rPr sz="2000" spc="-165" dirty="0">
                <a:cs typeface="Arial"/>
              </a:rPr>
              <a:t> </a:t>
            </a:r>
            <a:r>
              <a:rPr sz="2000" spc="-70" dirty="0">
                <a:cs typeface="Arial"/>
              </a:rPr>
              <a:t>fails</a:t>
            </a:r>
            <a:endParaRPr sz="2000" dirty="0">
              <a:cs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224590-D539-714D-8F16-97526D1DA33A}"/>
              </a:ext>
            </a:extLst>
          </p:cNvPr>
          <p:cNvGrpSpPr/>
          <p:nvPr/>
        </p:nvGrpSpPr>
        <p:grpSpPr>
          <a:xfrm>
            <a:off x="4946650" y="2044758"/>
            <a:ext cx="3629660" cy="3738898"/>
            <a:chOff x="4946650" y="2564464"/>
            <a:chExt cx="3629660" cy="3738898"/>
          </a:xfrm>
        </p:grpSpPr>
        <p:sp>
          <p:nvSpPr>
            <p:cNvPr id="6" name="object 6"/>
            <p:cNvSpPr/>
            <p:nvPr/>
          </p:nvSpPr>
          <p:spPr>
            <a:xfrm>
              <a:off x="4953000" y="2645762"/>
              <a:ext cx="3616579" cy="3657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4946650" y="2564464"/>
              <a:ext cx="3629660" cy="3670300"/>
            </a:xfrm>
            <a:custGeom>
              <a:avLst/>
              <a:gdLst/>
              <a:ahLst/>
              <a:cxnLst/>
              <a:rect l="l" t="t" r="r" b="b"/>
              <a:pathLst>
                <a:path w="3629659" h="3670300">
                  <a:moveTo>
                    <a:pt x="0" y="3670300"/>
                  </a:moveTo>
                  <a:lnTo>
                    <a:pt x="3629279" y="3670300"/>
                  </a:lnTo>
                  <a:lnTo>
                    <a:pt x="3629279" y="0"/>
                  </a:lnTo>
                  <a:lnTo>
                    <a:pt x="0" y="0"/>
                  </a:lnTo>
                  <a:lnTo>
                    <a:pt x="0" y="36703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4">
            <a:extLst>
              <a:ext uri="{FF2B5EF4-FFF2-40B4-BE49-F238E27FC236}">
                <a16:creationId xmlns:a16="http://schemas.microsoft.com/office/drawing/2014/main" id="{423A1FC1-5A58-B143-A928-68E20B544864}"/>
              </a:ext>
            </a:extLst>
          </p:cNvPr>
          <p:cNvSpPr txBox="1">
            <a:spLocks/>
          </p:cNvSpPr>
          <p:nvPr/>
        </p:nvSpPr>
        <p:spPr>
          <a:xfrm>
            <a:off x="1233288" y="347252"/>
            <a:ext cx="6543165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GB" sz="3600" b="1" spc="-270" dirty="0">
                <a:latin typeface="+mn-lt"/>
              </a:rPr>
              <a:t>Technical replicates</a:t>
            </a:r>
            <a:endParaRPr lang="en-GB" sz="3600" b="1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5E8E73-2F96-2E4F-8FD0-DF4D4900F8E9}"/>
              </a:ext>
            </a:extLst>
          </p:cNvPr>
          <p:cNvSpPr/>
          <p:nvPr/>
        </p:nvSpPr>
        <p:spPr>
          <a:xfrm>
            <a:off x="442210" y="1290685"/>
            <a:ext cx="7832360" cy="448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275"/>
              </a:spcBef>
            </a:pPr>
            <a:r>
              <a:rPr lang="en-GB" sz="2000" spc="-135" dirty="0">
                <a:cs typeface="Arial"/>
              </a:rPr>
              <a:t>T</a:t>
            </a:r>
            <a:r>
              <a:rPr lang="en-GB" sz="2000" spc="55" dirty="0">
                <a:cs typeface="Arial"/>
              </a:rPr>
              <a:t>he </a:t>
            </a:r>
            <a:r>
              <a:rPr lang="en-GB" sz="2000" spc="-25" dirty="0">
                <a:cs typeface="Arial"/>
              </a:rPr>
              <a:t>same </a:t>
            </a:r>
            <a:r>
              <a:rPr lang="en-GB" sz="2000" spc="-90" dirty="0">
                <a:cs typeface="Arial"/>
              </a:rPr>
              <a:t>cDNA </a:t>
            </a:r>
            <a:r>
              <a:rPr lang="en-GB" sz="2000" spc="60" dirty="0">
                <a:cs typeface="Arial"/>
              </a:rPr>
              <a:t>pool </a:t>
            </a:r>
            <a:r>
              <a:rPr lang="en-GB" sz="2000" spc="25" dirty="0">
                <a:cs typeface="Arial"/>
              </a:rPr>
              <a:t>is </a:t>
            </a:r>
            <a:r>
              <a:rPr lang="en-GB" sz="2000" spc="-25" dirty="0">
                <a:cs typeface="Arial"/>
              </a:rPr>
              <a:t>sequenced several  </a:t>
            </a:r>
            <a:r>
              <a:rPr lang="en-GB" sz="2000" spc="25" dirty="0">
                <a:cs typeface="Arial"/>
              </a:rPr>
              <a:t>times: </a:t>
            </a:r>
            <a:r>
              <a:rPr lang="en-GB" sz="2000" b="1" spc="15" dirty="0">
                <a:cs typeface="Arial"/>
              </a:rPr>
              <a:t>technical</a:t>
            </a:r>
            <a:r>
              <a:rPr lang="en-GB" sz="2000" b="1" spc="-125" dirty="0">
                <a:cs typeface="Arial"/>
              </a:rPr>
              <a:t> </a:t>
            </a:r>
            <a:r>
              <a:rPr lang="en-GB" sz="2000" b="1" spc="15" dirty="0">
                <a:cs typeface="Arial"/>
              </a:rPr>
              <a:t>replicates</a:t>
            </a:r>
            <a:r>
              <a:rPr lang="en-GB" sz="2000" spc="15" dirty="0">
                <a:cs typeface="Arial"/>
              </a:rPr>
              <a:t>.</a:t>
            </a:r>
            <a:endParaRPr lang="en-GB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507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04800" y="2838475"/>
            <a:ext cx="4114800" cy="3072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59959" y="2838513"/>
            <a:ext cx="4155440" cy="3136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507994" y="5981700"/>
            <a:ext cx="2062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latin typeface="Arial"/>
                <a:cs typeface="Arial"/>
              </a:rPr>
              <a:t>Ramskold, </a:t>
            </a:r>
            <a:r>
              <a:rPr sz="1800" spc="-15" dirty="0">
                <a:latin typeface="Arial"/>
                <a:cs typeface="Arial"/>
              </a:rPr>
              <a:t>et </a:t>
            </a:r>
            <a:r>
              <a:rPr sz="1800" spc="-60" dirty="0">
                <a:latin typeface="Arial"/>
                <a:cs typeface="Arial"/>
              </a:rPr>
              <a:t>al.,</a:t>
            </a:r>
            <a:r>
              <a:rPr sz="1800" spc="-220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2012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40" y="868933"/>
            <a:ext cx="8169275" cy="18408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45" dirty="0">
                <a:cs typeface="Arial"/>
              </a:rPr>
              <a:t>Differential </a:t>
            </a:r>
            <a:r>
              <a:rPr sz="2000" spc="-135" dirty="0">
                <a:cs typeface="Arial"/>
              </a:rPr>
              <a:t>gene </a:t>
            </a:r>
            <a:r>
              <a:rPr sz="2000" spc="-110" dirty="0">
                <a:cs typeface="Arial"/>
              </a:rPr>
              <a:t>expression,</a:t>
            </a:r>
            <a:r>
              <a:rPr sz="2000" spc="-195" dirty="0">
                <a:cs typeface="Arial"/>
              </a:rPr>
              <a:t> </a:t>
            </a:r>
            <a:r>
              <a:rPr sz="2000" spc="-95" dirty="0">
                <a:cs typeface="Arial"/>
              </a:rPr>
              <a:t>reads/sample</a:t>
            </a:r>
            <a:endParaRPr sz="2000" dirty="0"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1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spc="-100" dirty="0">
                <a:cs typeface="Arial"/>
              </a:rPr>
              <a:t>Eukaryotes: </a:t>
            </a:r>
            <a:r>
              <a:rPr sz="2000" spc="-114" dirty="0">
                <a:cs typeface="Arial"/>
              </a:rPr>
              <a:t>30+ </a:t>
            </a:r>
            <a:r>
              <a:rPr sz="2000" spc="-20" dirty="0">
                <a:cs typeface="Arial"/>
              </a:rPr>
              <a:t>million</a:t>
            </a:r>
            <a:r>
              <a:rPr sz="2000" spc="-125" dirty="0">
                <a:cs typeface="Arial"/>
              </a:rPr>
              <a:t> </a:t>
            </a:r>
            <a:r>
              <a:rPr sz="2000" spc="-80" dirty="0">
                <a:cs typeface="Arial"/>
              </a:rPr>
              <a:t>recommended</a:t>
            </a:r>
            <a:endParaRPr sz="2000" dirty="0">
              <a:cs typeface="Arial"/>
            </a:endParaRPr>
          </a:p>
          <a:p>
            <a:pPr marL="755650" lvl="1" indent="-285750">
              <a:lnSpc>
                <a:spcPts val="2275"/>
              </a:lnSpc>
              <a:buChar char="–"/>
              <a:tabLst>
                <a:tab pos="755015" algn="l"/>
                <a:tab pos="755650" algn="l"/>
              </a:tabLst>
            </a:pPr>
            <a:r>
              <a:rPr sz="2000" spc="-75" dirty="0">
                <a:cs typeface="Arial"/>
              </a:rPr>
              <a:t>Bacteria: </a:t>
            </a:r>
            <a:r>
              <a:rPr sz="2000" spc="-120" dirty="0">
                <a:cs typeface="Arial"/>
              </a:rPr>
              <a:t>10+ </a:t>
            </a:r>
            <a:r>
              <a:rPr sz="2000" spc="-20" dirty="0">
                <a:cs typeface="Arial"/>
              </a:rPr>
              <a:t>million</a:t>
            </a:r>
            <a:r>
              <a:rPr sz="2000" spc="-135" dirty="0">
                <a:cs typeface="Arial"/>
              </a:rPr>
              <a:t> </a:t>
            </a:r>
            <a:r>
              <a:rPr sz="2000" spc="-85" dirty="0">
                <a:cs typeface="Arial"/>
              </a:rPr>
              <a:t>recommended</a:t>
            </a:r>
            <a:endParaRPr sz="2000" dirty="0">
              <a:cs typeface="Arial"/>
            </a:endParaRPr>
          </a:p>
          <a:p>
            <a:pPr marL="355600" indent="-342900">
              <a:lnSpc>
                <a:spcPts val="2635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spc="-35" dirty="0">
                <a:cs typeface="Arial"/>
              </a:rPr>
              <a:t>More </a:t>
            </a:r>
            <a:r>
              <a:rPr sz="2000" spc="-130" dirty="0">
                <a:cs typeface="Arial"/>
              </a:rPr>
              <a:t>sequence </a:t>
            </a:r>
            <a:r>
              <a:rPr sz="2000" spc="-114" dirty="0">
                <a:cs typeface="Arial"/>
              </a:rPr>
              <a:t>is </a:t>
            </a:r>
            <a:r>
              <a:rPr sz="2000" spc="-100" dirty="0">
                <a:cs typeface="Arial"/>
              </a:rPr>
              <a:t>needed </a:t>
            </a:r>
            <a:r>
              <a:rPr sz="2000" spc="10" dirty="0">
                <a:cs typeface="Arial"/>
              </a:rPr>
              <a:t>to </a:t>
            </a:r>
            <a:r>
              <a:rPr sz="2000" spc="-50" dirty="0">
                <a:cs typeface="Arial"/>
              </a:rPr>
              <a:t>detect </a:t>
            </a:r>
            <a:r>
              <a:rPr sz="2000" spc="-80" dirty="0">
                <a:cs typeface="Arial"/>
              </a:rPr>
              <a:t>rare</a:t>
            </a:r>
            <a:r>
              <a:rPr sz="2000" spc="-430" dirty="0">
                <a:cs typeface="Arial"/>
              </a:rPr>
              <a:t> </a:t>
            </a:r>
            <a:r>
              <a:rPr lang="en-GB" sz="2000" spc="-430" dirty="0">
                <a:cs typeface="Arial"/>
              </a:rPr>
              <a:t>  </a:t>
            </a:r>
            <a:r>
              <a:rPr sz="2000" spc="-65" dirty="0">
                <a:cs typeface="Arial"/>
              </a:rPr>
              <a:t>transcripts</a:t>
            </a:r>
            <a:endParaRPr sz="2000" dirty="0">
              <a:cs typeface="Arial"/>
            </a:endParaRPr>
          </a:p>
          <a:p>
            <a:pPr marL="371475">
              <a:lnSpc>
                <a:spcPct val="100000"/>
              </a:lnSpc>
              <a:spcBef>
                <a:spcPts val="2045"/>
              </a:spcBef>
            </a:pPr>
            <a:r>
              <a:rPr sz="2000" b="1" u="heavy" spc="-150" dirty="0">
                <a:latin typeface="Arial"/>
                <a:cs typeface="Arial"/>
              </a:rPr>
              <a:t>Measures</a:t>
            </a:r>
            <a:r>
              <a:rPr sz="2000" b="1" u="heavy" spc="-70" dirty="0">
                <a:latin typeface="Arial"/>
                <a:cs typeface="Arial"/>
              </a:rPr>
              <a:t> </a:t>
            </a:r>
            <a:r>
              <a:rPr sz="2000" b="1" u="heavy" spc="-95" dirty="0">
                <a:latin typeface="Arial"/>
                <a:cs typeface="Arial"/>
              </a:rPr>
              <a:t>of </a:t>
            </a:r>
            <a:r>
              <a:rPr sz="2000" b="1" u="heavy" spc="-204" dirty="0">
                <a:latin typeface="Arial"/>
                <a:cs typeface="Arial"/>
              </a:rPr>
              <a:t>Robustness</a:t>
            </a:r>
            <a:r>
              <a:rPr sz="2000" b="1" u="heavy" spc="-80" dirty="0">
                <a:latin typeface="Arial"/>
                <a:cs typeface="Arial"/>
              </a:rPr>
              <a:t> </a:t>
            </a:r>
            <a:r>
              <a:rPr sz="2000" b="1" u="heavy" spc="-95" dirty="0">
                <a:latin typeface="Arial"/>
                <a:cs typeface="Arial"/>
              </a:rPr>
              <a:t>of </a:t>
            </a:r>
            <a:r>
              <a:rPr sz="2000" b="1" u="heavy" spc="-195" dirty="0">
                <a:latin typeface="Arial"/>
                <a:cs typeface="Arial"/>
              </a:rPr>
              <a:t>Expression</a:t>
            </a:r>
            <a:r>
              <a:rPr sz="2000" b="1" u="heavy" spc="-70" dirty="0">
                <a:latin typeface="Arial"/>
                <a:cs typeface="Arial"/>
              </a:rPr>
              <a:t> </a:t>
            </a:r>
            <a:r>
              <a:rPr sz="2000" b="1" u="heavy" spc="-200" dirty="0">
                <a:latin typeface="Arial"/>
                <a:cs typeface="Arial"/>
              </a:rPr>
              <a:t>Levels</a:t>
            </a:r>
            <a:r>
              <a:rPr sz="2000" b="1" u="heavy" spc="-80" dirty="0">
                <a:latin typeface="Arial"/>
                <a:cs typeface="Arial"/>
              </a:rPr>
              <a:t> </a:t>
            </a:r>
            <a:r>
              <a:rPr sz="2000" b="1" u="heavy" spc="-175" dirty="0">
                <a:latin typeface="Arial"/>
                <a:cs typeface="Arial"/>
              </a:rPr>
              <a:t>vs.</a:t>
            </a:r>
            <a:r>
              <a:rPr sz="2000" b="1" u="heavy" spc="-95" dirty="0">
                <a:latin typeface="Arial"/>
                <a:cs typeface="Arial"/>
              </a:rPr>
              <a:t> </a:t>
            </a:r>
            <a:r>
              <a:rPr sz="2000" b="1" u="heavy" spc="-185" dirty="0">
                <a:latin typeface="Arial"/>
                <a:cs typeface="Arial"/>
              </a:rPr>
              <a:t>Sequencing</a:t>
            </a:r>
            <a:r>
              <a:rPr sz="2000" b="1" u="heavy" spc="-65" dirty="0">
                <a:latin typeface="Arial"/>
                <a:cs typeface="Arial"/>
              </a:rPr>
              <a:t> </a:t>
            </a:r>
            <a:r>
              <a:rPr sz="2000" b="1" u="heavy" spc="-120" dirty="0">
                <a:latin typeface="Arial"/>
                <a:cs typeface="Arial"/>
              </a:rPr>
              <a:t>Depth</a:t>
            </a:r>
            <a:r>
              <a:rPr sz="2000" b="1" u="heavy" spc="-100" dirty="0">
                <a:latin typeface="Arial"/>
                <a:cs typeface="Arial"/>
              </a:rPr>
              <a:t> </a:t>
            </a:r>
            <a:r>
              <a:rPr sz="2000" b="1" u="heavy" spc="-120" dirty="0">
                <a:latin typeface="Arial"/>
                <a:cs typeface="Arial"/>
              </a:rPr>
              <a:t>(hg19)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35883" y="2914650"/>
            <a:ext cx="0" cy="2590800"/>
          </a:xfrm>
          <a:custGeom>
            <a:avLst/>
            <a:gdLst/>
            <a:ahLst/>
            <a:cxnLst/>
            <a:rect l="l" t="t" r="r" b="b"/>
            <a:pathLst>
              <a:path h="2590800">
                <a:moveTo>
                  <a:pt x="0" y="259080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32116" y="2914650"/>
            <a:ext cx="0" cy="1600200"/>
          </a:xfrm>
          <a:custGeom>
            <a:avLst/>
            <a:gdLst/>
            <a:ahLst/>
            <a:cxnLst/>
            <a:rect l="l" t="t" r="r" b="b"/>
            <a:pathLst>
              <a:path h="1600200">
                <a:moveTo>
                  <a:pt x="0" y="160020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32116" y="4514850"/>
            <a:ext cx="0" cy="990600"/>
          </a:xfrm>
          <a:custGeom>
            <a:avLst/>
            <a:gdLst/>
            <a:ahLst/>
            <a:cxnLst/>
            <a:rect l="l" t="t" r="r" b="b"/>
            <a:pathLst>
              <a:path h="990600">
                <a:moveTo>
                  <a:pt x="0" y="990600"/>
                </a:moveTo>
                <a:lnTo>
                  <a:pt x="0" y="0"/>
                </a:lnTo>
              </a:path>
            </a:pathLst>
          </a:custGeom>
          <a:ln w="25400">
            <a:solidFill>
              <a:srgbClr val="F9C0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E92DDFE0-D73E-F144-B3D2-2CC1BF6A5162}"/>
              </a:ext>
            </a:extLst>
          </p:cNvPr>
          <p:cNvSpPr txBox="1">
            <a:spLocks/>
          </p:cNvSpPr>
          <p:nvPr/>
        </p:nvSpPr>
        <p:spPr>
          <a:xfrm>
            <a:off x="1148017" y="173395"/>
            <a:ext cx="6543165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GB" sz="3600" b="1" spc="-270" dirty="0">
                <a:latin typeface="+mn-lt"/>
              </a:rPr>
              <a:t>Sequencing depth</a:t>
            </a:r>
            <a:endParaRPr lang="en-GB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0125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30" y="1107281"/>
            <a:ext cx="8965406" cy="4464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" name="object 3"/>
          <p:cNvSpPr txBox="1"/>
          <p:nvPr/>
        </p:nvSpPr>
        <p:spPr>
          <a:xfrm>
            <a:off x="125016" y="6509742"/>
            <a:ext cx="4492972" cy="2145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336" spc="-4" dirty="0">
                <a:latin typeface="Helvetica-Light"/>
                <a:cs typeface="Helvetica-Light"/>
                <a:hlinkClick r:id="rId3"/>
              </a:rPr>
              <a:t>https://ww</a:t>
            </a:r>
            <a:r>
              <a:rPr sz="1336" spc="-4" dirty="0">
                <a:latin typeface="Helvetica-Light"/>
                <a:cs typeface="Helvetica-Light"/>
              </a:rPr>
              <a:t>w</a:t>
            </a:r>
            <a:r>
              <a:rPr sz="1336" spc="-4" dirty="0">
                <a:latin typeface="Helvetica-Light"/>
                <a:cs typeface="Helvetica-Light"/>
                <a:hlinkClick r:id="rId4"/>
              </a:rPr>
              <a:t>.lab7.io/ngs-101-biology-is-a-big-data-pr</a:t>
            </a:r>
            <a:r>
              <a:rPr sz="1336" spc="-4" dirty="0">
                <a:latin typeface="Helvetica-Light"/>
                <a:cs typeface="Helvetica-Light"/>
              </a:rPr>
              <a:t>oblem/</a:t>
            </a:r>
            <a:endParaRPr sz="1336" dirty="0">
              <a:latin typeface="Helvetica-Light"/>
              <a:cs typeface="Helvetica-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9664" y="149161"/>
            <a:ext cx="8646170" cy="792885"/>
          </a:xfrm>
          <a:prstGeom prst="rect">
            <a:avLst/>
          </a:prstGeom>
        </p:spPr>
        <p:txBody>
          <a:bodyPr vert="horz" wrap="square" lIns="0" tIns="23217" rIns="0" bIns="0" rtlCol="0" anchor="ctr">
            <a:spAutoFit/>
          </a:bodyPr>
          <a:lstStyle/>
          <a:p>
            <a:pPr marL="3491384" marR="3572" indent="-3482454">
              <a:lnSpc>
                <a:spcPts val="3023"/>
              </a:lnSpc>
              <a:spcBef>
                <a:spcPts val="183"/>
              </a:spcBef>
            </a:pPr>
            <a:r>
              <a:rPr sz="2531" b="1" spc="-4" dirty="0">
                <a:latin typeface="Helvetica"/>
                <a:cs typeface="Helvetica"/>
              </a:rPr>
              <a:t>Adequate </a:t>
            </a:r>
            <a:r>
              <a:rPr sz="2531" b="1" dirty="0">
                <a:latin typeface="Helvetica"/>
                <a:cs typeface="Helvetica"/>
              </a:rPr>
              <a:t>read </a:t>
            </a:r>
            <a:r>
              <a:rPr sz="2531" b="1" spc="-4" dirty="0">
                <a:latin typeface="Helvetica"/>
                <a:cs typeface="Helvetica"/>
              </a:rPr>
              <a:t>depth is needed to detect low-expression  transcripts</a:t>
            </a:r>
            <a:endParaRPr sz="253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79491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98180" y="6323391"/>
            <a:ext cx="645160" cy="207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80"/>
              </a:lnSpc>
            </a:pPr>
            <a:r>
              <a:rPr sz="1400" spc="-15" dirty="0">
                <a:latin typeface="Arial"/>
                <a:cs typeface="Arial"/>
              </a:rPr>
              <a:t>68 </a:t>
            </a:r>
            <a:r>
              <a:rPr sz="1400" spc="50" dirty="0">
                <a:latin typeface="Arial"/>
                <a:cs typeface="Arial"/>
              </a:rPr>
              <a:t>of</a:t>
            </a:r>
            <a:r>
              <a:rPr sz="1400" spc="-12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74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11240" y="432699"/>
            <a:ext cx="919817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600" b="1" spc="-25" dirty="0"/>
              <a:t>Increase sequencing depth</a:t>
            </a:r>
            <a:r>
              <a:rPr sz="3600" b="1" spc="-25" dirty="0"/>
              <a:t>, </a:t>
            </a:r>
            <a:r>
              <a:rPr sz="3600" b="1" spc="160" dirty="0"/>
              <a:t>or </a:t>
            </a:r>
            <a:r>
              <a:rPr sz="3600" b="1" spc="-25" dirty="0"/>
              <a:t>replicates?</a:t>
            </a:r>
            <a:endParaRPr sz="3600" b="1" dirty="0"/>
          </a:p>
        </p:txBody>
      </p:sp>
      <p:sp>
        <p:nvSpPr>
          <p:cNvPr id="4" name="object 4"/>
          <p:cNvSpPr txBox="1"/>
          <p:nvPr/>
        </p:nvSpPr>
        <p:spPr>
          <a:xfrm>
            <a:off x="537512" y="1275770"/>
            <a:ext cx="8286144" cy="805989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284"/>
              </a:spcBef>
            </a:pPr>
            <a:r>
              <a:rPr sz="2000" spc="-40" dirty="0">
                <a:cs typeface="Arial"/>
              </a:rPr>
              <a:t>Variance </a:t>
            </a:r>
            <a:r>
              <a:rPr sz="2000" spc="75" dirty="0">
                <a:cs typeface="Arial"/>
              </a:rPr>
              <a:t>will </a:t>
            </a:r>
            <a:r>
              <a:rPr sz="2000" spc="0" dirty="0">
                <a:cs typeface="Arial"/>
              </a:rPr>
              <a:t>be </a:t>
            </a:r>
            <a:r>
              <a:rPr sz="2000" spc="55" dirty="0">
                <a:cs typeface="Arial"/>
              </a:rPr>
              <a:t>lower </a:t>
            </a:r>
            <a:r>
              <a:rPr sz="2000" spc="90" dirty="0">
                <a:cs typeface="Arial"/>
              </a:rPr>
              <a:t>with </a:t>
            </a:r>
            <a:r>
              <a:rPr sz="2000" spc="75" dirty="0">
                <a:cs typeface="Arial"/>
              </a:rPr>
              <a:t>more </a:t>
            </a:r>
            <a:r>
              <a:rPr sz="2000" spc="-10" dirty="0">
                <a:cs typeface="Arial"/>
              </a:rPr>
              <a:t>reads: </a:t>
            </a:r>
            <a:r>
              <a:rPr sz="2000" spc="100" dirty="0">
                <a:cs typeface="Arial"/>
              </a:rPr>
              <a:t>but </a:t>
            </a:r>
            <a:r>
              <a:rPr sz="2000" spc="-5" dirty="0">
                <a:cs typeface="Arial"/>
              </a:rPr>
              <a:t>sequencing </a:t>
            </a:r>
            <a:r>
              <a:rPr sz="2000" b="1" spc="60" dirty="0">
                <a:cs typeface="Arial"/>
              </a:rPr>
              <a:t>another </a:t>
            </a:r>
            <a:r>
              <a:rPr sz="2000" b="1" spc="-10" dirty="0">
                <a:cs typeface="Arial"/>
              </a:rPr>
              <a:t>biological </a:t>
            </a:r>
            <a:r>
              <a:rPr sz="2000" b="1" spc="50" dirty="0">
                <a:cs typeface="Arial"/>
              </a:rPr>
              <a:t>replicate </a:t>
            </a:r>
            <a:r>
              <a:rPr sz="2000" spc="-20" dirty="0">
                <a:cs typeface="Arial"/>
              </a:rPr>
              <a:t>is  </a:t>
            </a:r>
            <a:r>
              <a:rPr sz="2000" spc="60" dirty="0">
                <a:cs typeface="Arial"/>
              </a:rPr>
              <a:t>preferred </a:t>
            </a:r>
            <a:r>
              <a:rPr sz="2000" spc="25" dirty="0">
                <a:cs typeface="Arial"/>
              </a:rPr>
              <a:t>over </a:t>
            </a:r>
            <a:r>
              <a:rPr sz="2000" spc="-5" dirty="0">
                <a:cs typeface="Arial"/>
              </a:rPr>
              <a:t>sequencing </a:t>
            </a:r>
            <a:r>
              <a:rPr sz="2000" spc="5" dirty="0">
                <a:cs typeface="Arial"/>
              </a:rPr>
              <a:t>deeper, </a:t>
            </a:r>
            <a:r>
              <a:rPr sz="2000" spc="105" dirty="0">
                <a:cs typeface="Arial"/>
              </a:rPr>
              <a:t>or </a:t>
            </a:r>
            <a:r>
              <a:rPr sz="2000" spc="10" dirty="0">
                <a:cs typeface="Arial"/>
              </a:rPr>
              <a:t>technical</a:t>
            </a:r>
            <a:r>
              <a:rPr lang="en-GB" sz="2000" spc="10" dirty="0">
                <a:cs typeface="Arial"/>
              </a:rPr>
              <a:t> </a:t>
            </a:r>
            <a:r>
              <a:rPr sz="2000" spc="-470" dirty="0">
                <a:cs typeface="Arial"/>
              </a:rPr>
              <a:t> </a:t>
            </a:r>
            <a:r>
              <a:rPr sz="2000" spc="0" dirty="0">
                <a:cs typeface="Arial"/>
              </a:rPr>
              <a:t>reps.</a:t>
            </a:r>
            <a:endParaRPr sz="2000" dirty="0"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20519" y="2396410"/>
            <a:ext cx="6120130" cy="3602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43529" y="6300470"/>
            <a:ext cx="6300470" cy="544830"/>
          </a:xfrm>
          <a:custGeom>
            <a:avLst/>
            <a:gdLst/>
            <a:ahLst/>
            <a:cxnLst/>
            <a:rect l="l" t="t" r="r" b="b"/>
            <a:pathLst>
              <a:path w="6300470" h="544829">
                <a:moveTo>
                  <a:pt x="6300470" y="0"/>
                </a:moveTo>
                <a:lnTo>
                  <a:pt x="0" y="0"/>
                </a:lnTo>
                <a:lnTo>
                  <a:pt x="0" y="544829"/>
                </a:lnTo>
                <a:lnTo>
                  <a:pt x="6300470" y="544829"/>
                </a:lnTo>
                <a:lnTo>
                  <a:pt x="63004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43529" y="6300470"/>
            <a:ext cx="6300470" cy="544830"/>
          </a:xfrm>
          <a:prstGeom prst="rect">
            <a:avLst/>
          </a:prstGeom>
          <a:ln w="36659">
            <a:solidFill>
              <a:srgbClr val="FF3300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246379" marR="107950" indent="459740">
              <a:lnSpc>
                <a:spcPts val="1650"/>
              </a:lnSpc>
              <a:spcBef>
                <a:spcPts val="480"/>
              </a:spcBef>
            </a:pPr>
            <a:r>
              <a:rPr sz="1400" spc="-15" dirty="0">
                <a:latin typeface="Arial"/>
                <a:cs typeface="Arial"/>
              </a:rPr>
              <a:t>Busby </a:t>
            </a:r>
            <a:r>
              <a:rPr sz="1400" spc="25" dirty="0">
                <a:latin typeface="Arial"/>
                <a:cs typeface="Arial"/>
              </a:rPr>
              <a:t>et </a:t>
            </a:r>
            <a:r>
              <a:rPr sz="1400" spc="-5" dirty="0">
                <a:latin typeface="Arial"/>
                <a:cs typeface="Arial"/>
              </a:rPr>
              <a:t>al. </a:t>
            </a:r>
            <a:r>
              <a:rPr sz="1400" spc="-15" dirty="0">
                <a:latin typeface="Arial"/>
                <a:cs typeface="Arial"/>
              </a:rPr>
              <a:t>Scotty: </a:t>
            </a:r>
            <a:r>
              <a:rPr sz="1400" spc="-40" dirty="0">
                <a:latin typeface="Arial"/>
                <a:cs typeface="Arial"/>
              </a:rPr>
              <a:t>a </a:t>
            </a:r>
            <a:r>
              <a:rPr sz="1400" spc="5" dirty="0">
                <a:latin typeface="Arial"/>
                <a:cs typeface="Arial"/>
              </a:rPr>
              <a:t>web </a:t>
            </a:r>
            <a:r>
              <a:rPr sz="1400" spc="50" dirty="0">
                <a:latin typeface="Arial"/>
                <a:cs typeface="Arial"/>
              </a:rPr>
              <a:t>tool </a:t>
            </a:r>
            <a:r>
              <a:rPr sz="1400" spc="55" dirty="0">
                <a:latin typeface="Arial"/>
                <a:cs typeface="Arial"/>
              </a:rPr>
              <a:t>for </a:t>
            </a:r>
            <a:r>
              <a:rPr sz="1400" dirty="0">
                <a:latin typeface="Arial"/>
                <a:cs typeface="Arial"/>
              </a:rPr>
              <a:t>designing </a:t>
            </a:r>
            <a:r>
              <a:rPr sz="1400" spc="-70" dirty="0">
                <a:latin typeface="Arial"/>
                <a:cs typeface="Arial"/>
              </a:rPr>
              <a:t>RNA-Seq </a:t>
            </a:r>
            <a:r>
              <a:rPr sz="1400" spc="15" dirty="0">
                <a:latin typeface="Arial"/>
                <a:cs typeface="Arial"/>
              </a:rPr>
              <a:t>experiments</a:t>
            </a:r>
            <a:r>
              <a:rPr sz="1400" spc="-225" dirty="0">
                <a:latin typeface="Arial"/>
                <a:cs typeface="Arial"/>
              </a:rPr>
              <a:t> </a:t>
            </a:r>
            <a:r>
              <a:rPr sz="1400" spc="50" dirty="0">
                <a:latin typeface="Arial"/>
                <a:cs typeface="Arial"/>
              </a:rPr>
              <a:t>to  </a:t>
            </a:r>
            <a:r>
              <a:rPr sz="1400" spc="0" dirty="0">
                <a:latin typeface="Arial"/>
                <a:cs typeface="Arial"/>
              </a:rPr>
              <a:t>measure </a:t>
            </a:r>
            <a:r>
              <a:rPr sz="1400" spc="30" dirty="0">
                <a:latin typeface="Arial"/>
                <a:cs typeface="Arial"/>
              </a:rPr>
              <a:t>differential </a:t>
            </a:r>
            <a:r>
              <a:rPr sz="1400" spc="-20" dirty="0">
                <a:latin typeface="Arial"/>
                <a:cs typeface="Arial"/>
              </a:rPr>
              <a:t>gene </a:t>
            </a:r>
            <a:r>
              <a:rPr sz="1400" dirty="0">
                <a:latin typeface="Arial"/>
                <a:cs typeface="Arial"/>
              </a:rPr>
              <a:t>expression. Doi:</a:t>
            </a:r>
            <a:r>
              <a:rPr sz="1400" spc="25" dirty="0">
                <a:latin typeface="Arial"/>
                <a:cs typeface="Arial"/>
              </a:rPr>
              <a:t> 10.1093/bioinformatics/btt015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52359" y="5027850"/>
            <a:ext cx="180340" cy="360680"/>
          </a:xfrm>
          <a:custGeom>
            <a:avLst/>
            <a:gdLst/>
            <a:ahLst/>
            <a:cxnLst/>
            <a:rect l="l" t="t" r="r" b="b"/>
            <a:pathLst>
              <a:path w="180340" h="360679">
                <a:moveTo>
                  <a:pt x="180340" y="288290"/>
                </a:moveTo>
                <a:lnTo>
                  <a:pt x="0" y="288290"/>
                </a:lnTo>
                <a:lnTo>
                  <a:pt x="90170" y="360680"/>
                </a:lnTo>
                <a:lnTo>
                  <a:pt x="180340" y="288290"/>
                </a:lnTo>
                <a:close/>
              </a:path>
              <a:path w="180340" h="360679">
                <a:moveTo>
                  <a:pt x="134620" y="72390"/>
                </a:moveTo>
                <a:lnTo>
                  <a:pt x="44450" y="72390"/>
                </a:lnTo>
                <a:lnTo>
                  <a:pt x="44450" y="288290"/>
                </a:lnTo>
                <a:lnTo>
                  <a:pt x="134620" y="288290"/>
                </a:lnTo>
                <a:lnTo>
                  <a:pt x="134620" y="72390"/>
                </a:lnTo>
                <a:close/>
              </a:path>
              <a:path w="180340" h="360679">
                <a:moveTo>
                  <a:pt x="90170" y="0"/>
                </a:moveTo>
                <a:lnTo>
                  <a:pt x="0" y="72390"/>
                </a:lnTo>
                <a:lnTo>
                  <a:pt x="180340" y="72390"/>
                </a:lnTo>
                <a:lnTo>
                  <a:pt x="9017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52359" y="5027850"/>
            <a:ext cx="180340" cy="360680"/>
          </a:xfrm>
          <a:custGeom>
            <a:avLst/>
            <a:gdLst/>
            <a:ahLst/>
            <a:cxnLst/>
            <a:rect l="l" t="t" r="r" b="b"/>
            <a:pathLst>
              <a:path w="180340" h="360679">
                <a:moveTo>
                  <a:pt x="0" y="72390"/>
                </a:moveTo>
                <a:lnTo>
                  <a:pt x="90170" y="0"/>
                </a:lnTo>
                <a:lnTo>
                  <a:pt x="180340" y="72390"/>
                </a:lnTo>
                <a:lnTo>
                  <a:pt x="134620" y="72390"/>
                </a:lnTo>
                <a:lnTo>
                  <a:pt x="134620" y="288290"/>
                </a:lnTo>
                <a:lnTo>
                  <a:pt x="180340" y="288290"/>
                </a:lnTo>
                <a:lnTo>
                  <a:pt x="90170" y="360680"/>
                </a:lnTo>
                <a:lnTo>
                  <a:pt x="0" y="288290"/>
                </a:lnTo>
                <a:lnTo>
                  <a:pt x="44450" y="288290"/>
                </a:lnTo>
                <a:lnTo>
                  <a:pt x="44450" y="72390"/>
                </a:lnTo>
                <a:lnTo>
                  <a:pt x="0" y="7239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28509" y="3012359"/>
            <a:ext cx="720090" cy="360680"/>
          </a:xfrm>
          <a:custGeom>
            <a:avLst/>
            <a:gdLst/>
            <a:ahLst/>
            <a:cxnLst/>
            <a:rect l="l" t="t" r="r" b="b"/>
            <a:pathLst>
              <a:path w="720090" h="360679">
                <a:moveTo>
                  <a:pt x="179070" y="0"/>
                </a:moveTo>
                <a:lnTo>
                  <a:pt x="0" y="180339"/>
                </a:lnTo>
                <a:lnTo>
                  <a:pt x="179070" y="360679"/>
                </a:lnTo>
                <a:lnTo>
                  <a:pt x="179070" y="269239"/>
                </a:lnTo>
                <a:lnTo>
                  <a:pt x="720090" y="269239"/>
                </a:lnTo>
                <a:lnTo>
                  <a:pt x="720090" y="90169"/>
                </a:lnTo>
                <a:lnTo>
                  <a:pt x="179070" y="90169"/>
                </a:lnTo>
                <a:lnTo>
                  <a:pt x="17907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28509" y="3012359"/>
            <a:ext cx="720090" cy="360680"/>
          </a:xfrm>
          <a:custGeom>
            <a:avLst/>
            <a:gdLst/>
            <a:ahLst/>
            <a:cxnLst/>
            <a:rect l="l" t="t" r="r" b="b"/>
            <a:pathLst>
              <a:path w="720090" h="360679">
                <a:moveTo>
                  <a:pt x="720090" y="90169"/>
                </a:moveTo>
                <a:lnTo>
                  <a:pt x="179070" y="90169"/>
                </a:lnTo>
                <a:lnTo>
                  <a:pt x="179070" y="0"/>
                </a:lnTo>
                <a:lnTo>
                  <a:pt x="0" y="180339"/>
                </a:lnTo>
                <a:lnTo>
                  <a:pt x="179070" y="360679"/>
                </a:lnTo>
                <a:lnTo>
                  <a:pt x="179070" y="269239"/>
                </a:lnTo>
                <a:lnTo>
                  <a:pt x="720090" y="269239"/>
                </a:lnTo>
                <a:lnTo>
                  <a:pt x="720090" y="9016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8650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32636" y="644867"/>
            <a:ext cx="8395970" cy="5525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6736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/>
        </p:nvSpPr>
        <p:spPr>
          <a:xfrm>
            <a:off x="1646756" y="73621"/>
            <a:ext cx="5876208" cy="63129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C61F16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GB" sz="3600" b="1" dirty="0">
                <a:latin typeface="+mn-lt"/>
              </a:rPr>
              <a:t>mRNA-seq analysis workflow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1979712" y="846094"/>
            <a:ext cx="6105208" cy="5548062"/>
            <a:chOff x="1979712" y="696194"/>
            <a:chExt cx="6105208" cy="5548062"/>
          </a:xfrm>
        </p:grpSpPr>
        <p:sp>
          <p:nvSpPr>
            <p:cNvPr id="4" name="Rounded Rectangle 3"/>
            <p:cNvSpPr/>
            <p:nvPr/>
          </p:nvSpPr>
          <p:spPr>
            <a:xfrm>
              <a:off x="3994351" y="696194"/>
              <a:ext cx="1080120" cy="792088"/>
            </a:xfrm>
            <a:prstGeom prst="roundRect">
              <a:avLst/>
            </a:prstGeom>
            <a:solidFill>
              <a:srgbClr val="54CE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raw</a:t>
              </a:r>
            </a:p>
            <a:p>
              <a:pPr algn="ctr"/>
              <a:r>
                <a:rPr lang="en-US" sz="1600" dirty="0"/>
                <a:t>data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979712" y="1873418"/>
              <a:ext cx="1080120" cy="792088"/>
            </a:xfrm>
            <a:prstGeom prst="roundRect">
              <a:avLst/>
            </a:prstGeom>
            <a:solidFill>
              <a:srgbClr val="54CEA9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quality</a:t>
              </a:r>
            </a:p>
            <a:p>
              <a:pPr algn="ctr"/>
              <a:r>
                <a:rPr lang="en-US" sz="1600" dirty="0"/>
                <a:t>control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360738" y="1878760"/>
              <a:ext cx="2220468" cy="792088"/>
            </a:xfrm>
            <a:prstGeom prst="roundRect">
              <a:avLst/>
            </a:prstGeom>
            <a:solidFill>
              <a:srgbClr val="54CEA9">
                <a:alpha val="7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adaptor removal</a:t>
              </a:r>
            </a:p>
            <a:p>
              <a:pPr algn="ctr"/>
              <a:r>
                <a:rPr lang="en-US" sz="1600" dirty="0"/>
                <a:t>trimming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059832" y="2269462"/>
              <a:ext cx="300906" cy="5342"/>
            </a:xfrm>
            <a:prstGeom prst="straightConnector1">
              <a:avLst/>
            </a:prstGeom>
            <a:ln w="12700">
              <a:solidFill>
                <a:srgbClr val="7274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>
            <a:xfrm>
              <a:off x="3994351" y="2939521"/>
              <a:ext cx="1080120" cy="79208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aligning</a:t>
              </a:r>
            </a:p>
            <a:p>
              <a:pPr algn="ctr"/>
              <a:r>
                <a:rPr lang="en-US" sz="1600" dirty="0"/>
                <a:t>reads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360738" y="3984443"/>
              <a:ext cx="2347346" cy="594384"/>
            </a:xfrm>
            <a:prstGeom prst="roundRect">
              <a:avLst/>
            </a:prstGeom>
            <a:solidFill>
              <a:schemeClr val="accent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transcript discovery &amp;</a:t>
              </a:r>
            </a:p>
            <a:p>
              <a:pPr algn="ctr"/>
              <a:r>
                <a:rPr lang="en-US" sz="1600" dirty="0"/>
                <a:t>quantification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6876256" y="5056124"/>
              <a:ext cx="1208664" cy="792088"/>
              <a:chOff x="5947054" y="4492242"/>
              <a:chExt cx="1208664" cy="792088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6012159" y="4492242"/>
                <a:ext cx="1080120" cy="792088"/>
              </a:xfrm>
              <a:prstGeom prst="roundRect">
                <a:avLst/>
              </a:prstGeom>
              <a:solidFill>
                <a:srgbClr val="8F3165">
                  <a:alpha val="8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947054" y="4719009"/>
                <a:ext cx="120866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600" dirty="0">
                    <a:solidFill>
                      <a:schemeClr val="bg1"/>
                    </a:solidFill>
                  </a:rPr>
                  <a:t>visualization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" name="Rounded Rectangle 10"/>
            <p:cNvSpPr/>
            <p:nvPr/>
          </p:nvSpPr>
          <p:spPr>
            <a:xfrm>
              <a:off x="3939819" y="5452168"/>
              <a:ext cx="1189183" cy="792088"/>
            </a:xfrm>
            <a:prstGeom prst="roundRect">
              <a:avLst/>
            </a:prstGeom>
            <a:solidFill>
              <a:srgbClr val="8F31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</a:rPr>
                <a:t>differential expression</a:t>
              </a:r>
            </a:p>
            <a:p>
              <a:pPr algn="ctr"/>
              <a:r>
                <a:rPr lang="en-GB" sz="1600" dirty="0">
                  <a:solidFill>
                    <a:schemeClr val="bg1"/>
                  </a:solidFill>
                </a:rPr>
                <a:t>testing</a:t>
              </a:r>
              <a:r>
                <a:rPr lang="en-GB" dirty="0">
                  <a:solidFill>
                    <a:schemeClr val="bg1"/>
                  </a:solidFill>
                </a:rPr>
                <a:t> 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829725" y="4787737"/>
              <a:ext cx="1409372" cy="374267"/>
            </a:xfrm>
            <a:prstGeom prst="roundRect">
              <a:avLst/>
            </a:prstGeom>
            <a:solidFill>
              <a:schemeClr val="accent1">
                <a:alpha val="8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normalization</a:t>
              </a:r>
              <a:endParaRPr lang="en-US" sz="16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4534411" y="3731609"/>
              <a:ext cx="0" cy="252834"/>
            </a:xfrm>
            <a:prstGeom prst="straightConnector1">
              <a:avLst/>
            </a:prstGeom>
            <a:ln w="12700">
              <a:solidFill>
                <a:srgbClr val="7274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4534411" y="4578827"/>
              <a:ext cx="0" cy="208910"/>
            </a:xfrm>
            <a:prstGeom prst="straightConnector1">
              <a:avLst/>
            </a:prstGeom>
            <a:ln w="12700">
              <a:solidFill>
                <a:srgbClr val="7274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4534411" y="5162004"/>
              <a:ext cx="0" cy="290164"/>
            </a:xfrm>
            <a:prstGeom prst="straightConnector1">
              <a:avLst/>
            </a:prstGeom>
            <a:ln w="12700">
              <a:solidFill>
                <a:srgbClr val="7274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5129002" y="5621445"/>
              <a:ext cx="1812359" cy="0"/>
            </a:xfrm>
            <a:prstGeom prst="straightConnector1">
              <a:avLst/>
            </a:prstGeom>
            <a:ln w="12700">
              <a:solidFill>
                <a:srgbClr val="7274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534411" y="2665506"/>
              <a:ext cx="0" cy="274015"/>
            </a:xfrm>
            <a:prstGeom prst="straightConnector1">
              <a:avLst/>
            </a:prstGeom>
            <a:ln w="12700">
              <a:solidFill>
                <a:srgbClr val="7274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lbow Connector 50"/>
            <p:cNvCxnSpPr>
              <a:stCxn id="4" idx="2"/>
              <a:endCxn id="5" idx="0"/>
            </p:cNvCxnSpPr>
            <p:nvPr/>
          </p:nvCxnSpPr>
          <p:spPr>
            <a:xfrm rot="5400000">
              <a:off x="3334524" y="673531"/>
              <a:ext cx="385136" cy="2014639"/>
            </a:xfrm>
            <a:prstGeom prst="bentConnector3">
              <a:avLst/>
            </a:prstGeom>
            <a:ln w="12700">
              <a:solidFill>
                <a:srgbClr val="4E515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/>
            <p:cNvCxnSpPr>
              <a:stCxn id="9" idx="3"/>
              <a:endCxn id="23" idx="1"/>
            </p:cNvCxnSpPr>
            <p:nvPr/>
          </p:nvCxnSpPr>
          <p:spPr>
            <a:xfrm>
              <a:off x="5708084" y="4281635"/>
              <a:ext cx="1233277" cy="1170533"/>
            </a:xfrm>
            <a:prstGeom prst="bentConnector3">
              <a:avLst/>
            </a:prstGeom>
            <a:ln w="12700">
              <a:solidFill>
                <a:srgbClr val="4E515A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/>
          <p:cNvSpPr/>
          <p:nvPr/>
        </p:nvSpPr>
        <p:spPr>
          <a:xfrm>
            <a:off x="533598" y="3050512"/>
            <a:ext cx="29206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reference genome + GTF </a:t>
            </a:r>
          </a:p>
          <a:p>
            <a:r>
              <a:rPr lang="en-US" sz="1600" dirty="0"/>
              <a:t>reference transcriptome + GTF</a:t>
            </a:r>
          </a:p>
          <a:p>
            <a:r>
              <a:rPr lang="en-US" sz="1600" dirty="0"/>
              <a:t>reference free assembly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614530" y="3249123"/>
            <a:ext cx="2920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SAM/BAM files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A08DE5-7945-F440-9A88-4AC8C2254071}"/>
              </a:ext>
            </a:extLst>
          </p:cNvPr>
          <p:cNvCxnSpPr/>
          <p:nvPr/>
        </p:nvCxnSpPr>
        <p:spPr>
          <a:xfrm>
            <a:off x="3442243" y="3427495"/>
            <a:ext cx="300906" cy="5342"/>
          </a:xfrm>
          <a:prstGeom prst="straightConnector1">
            <a:avLst/>
          </a:prstGeom>
          <a:ln w="12700">
            <a:solidFill>
              <a:srgbClr val="7274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9BC164-3B25-7E47-93EF-EB1FD811FEB1}"/>
              </a:ext>
            </a:extLst>
          </p:cNvPr>
          <p:cNvCxnSpPr/>
          <p:nvPr/>
        </p:nvCxnSpPr>
        <p:spPr>
          <a:xfrm>
            <a:off x="5233523" y="3413058"/>
            <a:ext cx="300906" cy="5342"/>
          </a:xfrm>
          <a:prstGeom prst="straightConnector1">
            <a:avLst/>
          </a:prstGeom>
          <a:ln w="12700">
            <a:solidFill>
              <a:srgbClr val="7274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268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765" y="1118507"/>
            <a:ext cx="8670471" cy="4620986"/>
          </a:xfrm>
        </p:spPr>
        <p:txBody>
          <a:bodyPr>
            <a:normAutofit/>
          </a:bodyPr>
          <a:lstStyle/>
          <a:p>
            <a:r>
              <a:rPr lang="en-US" dirty="0"/>
              <a:t>An introduction to RNA-seq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Exercises: Exploring the dataset</a:t>
            </a:r>
          </a:p>
          <a:p>
            <a:r>
              <a:rPr lang="en-US" dirty="0"/>
              <a:t>Mapping reads and quantifying gene expression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Exercises: Mapping and quantifying the 				reads with HISAT2 and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kallisto</a:t>
            </a:r>
            <a:endParaRPr lang="en-US" dirty="0"/>
          </a:p>
          <a:p>
            <a:r>
              <a:rPr lang="en-US" dirty="0"/>
              <a:t>Differential expression analysis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Exercises: Exploring the normalized data and 		calling DE with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Ballgown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and sleuth</a:t>
            </a:r>
          </a:p>
          <a:p>
            <a:pPr marL="0" indent="0">
              <a:buNone/>
            </a:pP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312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Common Data Formats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3750" y="2089155"/>
            <a:ext cx="680186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&gt;61DFRAAXX100204:1:100:10494:3070/1</a:t>
            </a:r>
          </a:p>
          <a:p>
            <a:r>
              <a:rPr lang="en-US" dirty="0"/>
              <a:t>AAACAACAGGGCACATTGTCACTCTTGTATTTGAAAAACACTTTCCGGCCAT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7182" y="1597583"/>
            <a:ext cx="1535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FASTA format: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3530" y="3249765"/>
            <a:ext cx="1557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FASTQ format: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4495" y="3714682"/>
            <a:ext cx="6801862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@61DFRAAXX100204:1:100:10494:3070/1</a:t>
            </a:r>
          </a:p>
          <a:p>
            <a:r>
              <a:rPr lang="en-US" dirty="0"/>
              <a:t>AAACAACAGGGCACATTGTCACTCTTGTATTTGAAAAACACTTTCCGGCCAT</a:t>
            </a:r>
          </a:p>
          <a:p>
            <a:r>
              <a:rPr lang="en-US" dirty="0"/>
              <a:t>+</a:t>
            </a:r>
          </a:p>
          <a:p>
            <a:r>
              <a:rPr lang="en-US" dirty="0"/>
              <a:t>ACCCCCCCCCCCCCCCCCCCCCCCCCCCCCBC?CCCCCCCCC@@CACCCCCA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518746" y="3990841"/>
            <a:ext cx="1505979" cy="910274"/>
            <a:chOff x="7518746" y="3990841"/>
            <a:chExt cx="1505979" cy="910274"/>
          </a:xfrm>
        </p:grpSpPr>
        <p:sp>
          <p:nvSpPr>
            <p:cNvPr id="3" name="TextBox 2"/>
            <p:cNvSpPr txBox="1"/>
            <p:nvPr/>
          </p:nvSpPr>
          <p:spPr>
            <a:xfrm>
              <a:off x="7518789" y="3990841"/>
              <a:ext cx="6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Read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518746" y="4531783"/>
              <a:ext cx="1505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Quality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633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93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Paired-end sequences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8780" y="3456541"/>
            <a:ext cx="6801862" cy="1200329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@61DFRAAXX100204:1:100:10494:3070/1</a:t>
            </a:r>
          </a:p>
          <a:p>
            <a:r>
              <a:rPr lang="en-US" dirty="0"/>
              <a:t>AAACAACAGGGCACATTGTCACTCTTGTATTTGAAAAACACTTTCCGGCCAT</a:t>
            </a:r>
          </a:p>
          <a:p>
            <a:r>
              <a:rPr lang="en-US" dirty="0"/>
              <a:t>+</a:t>
            </a:r>
          </a:p>
          <a:p>
            <a:r>
              <a:rPr lang="en-US" dirty="0"/>
              <a:t>ACCCCCCCCCCCCCCCCCCCCCCCCCCCCCBC?CCCCCCCCC@@CACCCCCA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8780" y="4925207"/>
            <a:ext cx="6840334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@61DFRAAXX100204:1:100:10494:3070/2</a:t>
            </a:r>
          </a:p>
          <a:p>
            <a:r>
              <a:rPr lang="en-US" dirty="0"/>
              <a:t>CTCAAATGGTTAATTCTCAGGCTGCAAATATTCGTTCAGGATGGAAGAACA</a:t>
            </a:r>
          </a:p>
          <a:p>
            <a:r>
              <a:rPr lang="en-US" dirty="0"/>
              <a:t>+</a:t>
            </a:r>
          </a:p>
          <a:p>
            <a:r>
              <a:rPr lang="en-US" dirty="0"/>
              <a:t>C&lt;CCCCCCCACCCCCCCCCCCCCCCCCCCCCCCCCCCCCCCCCCCCCCBCCCC</a:t>
            </a:r>
          </a:p>
        </p:txBody>
      </p:sp>
      <p:pic>
        <p:nvPicPr>
          <p:cNvPr id="6" name="Picture 5" descr="Screen Shot 2012-10-22 at 3.30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90" y="1259927"/>
            <a:ext cx="7251700" cy="1130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8780" y="2348586"/>
            <a:ext cx="58768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Two </a:t>
            </a:r>
            <a:r>
              <a:rPr lang="en-US" sz="2800" dirty="0" err="1"/>
              <a:t>FastQ</a:t>
            </a:r>
            <a:r>
              <a:rPr lang="en-US" sz="2800" dirty="0"/>
              <a:t> files, read name indicates</a:t>
            </a:r>
            <a:br>
              <a:rPr lang="en-US" sz="2800" dirty="0"/>
            </a:br>
            <a:r>
              <a:rPr lang="en-US" sz="2800" dirty="0"/>
              <a:t>left (</a:t>
            </a:r>
            <a:r>
              <a:rPr lang="en-US" sz="2800" dirty="0">
                <a:solidFill>
                  <a:srgbClr val="0000FF"/>
                </a:solidFill>
              </a:rPr>
              <a:t>/1</a:t>
            </a:r>
            <a:r>
              <a:rPr lang="en-US" sz="2800" dirty="0"/>
              <a:t>) or right (</a:t>
            </a:r>
            <a:r>
              <a:rPr lang="en-US" sz="2800" dirty="0">
                <a:solidFill>
                  <a:srgbClr val="FF0000"/>
                </a:solidFill>
              </a:rPr>
              <a:t>/2</a:t>
            </a:r>
            <a:r>
              <a:rPr lang="en-US" sz="2800" dirty="0"/>
              <a:t>) read of paired-end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20848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6234" y="336716"/>
            <a:ext cx="5302870" cy="558867"/>
          </a:xfrm>
          <a:prstGeom prst="rect">
            <a:avLst/>
          </a:prstGeom>
        </p:spPr>
        <p:txBody>
          <a:bodyPr vert="horz" wrap="square" lIns="0" tIns="4822" rIns="0" bIns="0" rtlCol="0" anchor="ctr">
            <a:spAutoFit/>
          </a:bodyPr>
          <a:lstStyle/>
          <a:p>
            <a:pPr marL="5359">
              <a:spcBef>
                <a:spcPts val="38"/>
              </a:spcBef>
            </a:pPr>
            <a:r>
              <a:rPr sz="3600" b="1" spc="-224" dirty="0">
                <a:latin typeface="+mn-lt"/>
              </a:rPr>
              <a:t>GFF/GTF</a:t>
            </a:r>
            <a:r>
              <a:rPr sz="3600" b="1" spc="-114" dirty="0">
                <a:latin typeface="+mn-lt"/>
              </a:rPr>
              <a:t> </a:t>
            </a:r>
            <a:r>
              <a:rPr sz="3600" b="1" spc="-61" dirty="0">
                <a:latin typeface="+mn-lt"/>
              </a:rPr>
              <a:t>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4A4D55-9A79-B64C-9F6C-BBF067C9AFF0}"/>
              </a:ext>
            </a:extLst>
          </p:cNvPr>
          <p:cNvSpPr/>
          <p:nvPr/>
        </p:nvSpPr>
        <p:spPr>
          <a:xfrm>
            <a:off x="157396" y="1045645"/>
            <a:ext cx="877674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The GFF (General Feature Format) format consists of one line  per feature, each containing 9 columns of data (fields).</a:t>
            </a:r>
          </a:p>
          <a:p>
            <a:endParaRPr lang="en-US" sz="2000" dirty="0"/>
          </a:p>
          <a:p>
            <a:r>
              <a:rPr lang="en-US" sz="2000" dirty="0"/>
              <a:t> The GTF  (General Transfer Format) is identical to GFF  version 2.</a:t>
            </a:r>
          </a:p>
          <a:p>
            <a:endParaRPr lang="en-US" sz="2000" dirty="0"/>
          </a:p>
          <a:p>
            <a:r>
              <a:rPr lang="en-US" sz="2000" dirty="0"/>
              <a:t>Fields must be tab-separated and all fields must contain a value;  “empty” fields should be denoted with a ‘.’.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30005ED9-CA13-1041-BFA4-665FB685BD81}"/>
              </a:ext>
            </a:extLst>
          </p:cNvPr>
          <p:cNvSpPr/>
          <p:nvPr/>
        </p:nvSpPr>
        <p:spPr>
          <a:xfrm>
            <a:off x="247337" y="3442476"/>
            <a:ext cx="8686800" cy="17832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9AB674-5C4F-4A41-A857-4942C84A7889}"/>
              </a:ext>
            </a:extLst>
          </p:cNvPr>
          <p:cNvSpPr/>
          <p:nvPr/>
        </p:nvSpPr>
        <p:spPr>
          <a:xfrm>
            <a:off x="247337" y="5364989"/>
            <a:ext cx="868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The left columns list source, feature  type, and genomic coordinates</a:t>
            </a:r>
          </a:p>
          <a:p>
            <a:endParaRPr lang="en-US" sz="2000" dirty="0"/>
          </a:p>
          <a:p>
            <a:r>
              <a:rPr lang="en-US" sz="2000" dirty="0"/>
              <a:t>The right column includes attributes,  including gene ID, etc.</a:t>
            </a:r>
          </a:p>
        </p:txBody>
      </p:sp>
    </p:spTree>
    <p:extLst>
      <p:ext uri="{BB962C8B-B14F-4D97-AF65-F5344CB8AC3E}">
        <p14:creationId xmlns:p14="http://schemas.microsoft.com/office/powerpoint/2010/main" val="663313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623047" y="1235709"/>
            <a:ext cx="1217930" cy="3244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2400" b="1" spc="-175" dirty="0">
                <a:solidFill>
                  <a:srgbClr val="17375E"/>
                </a:solidFill>
                <a:latin typeface="Arial"/>
                <a:cs typeface="Arial"/>
              </a:rPr>
              <a:t>chr12  </a:t>
            </a:r>
            <a:r>
              <a:rPr sz="2400" b="1" spc="-145" dirty="0">
                <a:solidFill>
                  <a:srgbClr val="17375E"/>
                </a:solidFill>
                <a:latin typeface="Arial"/>
                <a:cs typeface="Arial"/>
              </a:rPr>
              <a:t>unknown  </a:t>
            </a:r>
            <a:r>
              <a:rPr sz="2400" b="1" spc="-390" dirty="0">
                <a:solidFill>
                  <a:srgbClr val="17375E"/>
                </a:solidFill>
                <a:latin typeface="Arial"/>
                <a:cs typeface="Arial"/>
              </a:rPr>
              <a:t>CDS  </a:t>
            </a:r>
            <a:r>
              <a:rPr sz="2400" b="1" spc="-120" dirty="0">
                <a:solidFill>
                  <a:srgbClr val="17375E"/>
                </a:solidFill>
                <a:latin typeface="Arial"/>
                <a:cs typeface="Arial"/>
              </a:rPr>
              <a:t>3677872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400" b="1" spc="-120" dirty="0">
                <a:solidFill>
                  <a:srgbClr val="17375E"/>
                </a:solidFill>
                <a:latin typeface="Arial"/>
                <a:cs typeface="Arial"/>
              </a:rPr>
              <a:t>3678014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400" b="1" spc="-30" dirty="0">
                <a:solidFill>
                  <a:srgbClr val="17375E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400" b="1" spc="-210" dirty="0">
                <a:solidFill>
                  <a:srgbClr val="17375E"/>
                </a:solidFill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400" b="1" spc="-120" dirty="0">
                <a:solidFill>
                  <a:srgbClr val="17375E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1235709"/>
            <a:ext cx="7133590" cy="404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9090">
              <a:lnSpc>
                <a:spcPct val="110000"/>
              </a:lnSpc>
              <a:spcBef>
                <a:spcPts val="100"/>
              </a:spcBef>
            </a:pPr>
            <a:r>
              <a:rPr sz="2400" b="1" spc="-215" dirty="0">
                <a:latin typeface="Arial"/>
                <a:cs typeface="Arial"/>
              </a:rPr>
              <a:t>Sequence </a:t>
            </a:r>
            <a:r>
              <a:rPr sz="2400" b="1" spc="-160" dirty="0">
                <a:latin typeface="Arial"/>
                <a:cs typeface="Arial"/>
              </a:rPr>
              <a:t>Name </a:t>
            </a:r>
            <a:r>
              <a:rPr sz="2400" spc="-70" dirty="0">
                <a:latin typeface="Arial"/>
                <a:cs typeface="Arial"/>
              </a:rPr>
              <a:t>(i.e., </a:t>
            </a:r>
            <a:r>
              <a:rPr sz="2400" spc="-105" dirty="0">
                <a:latin typeface="Arial"/>
                <a:cs typeface="Arial"/>
              </a:rPr>
              <a:t>chromosome, </a:t>
            </a:r>
            <a:r>
              <a:rPr sz="2400" spc="-95" dirty="0">
                <a:latin typeface="Arial"/>
                <a:cs typeface="Arial"/>
              </a:rPr>
              <a:t>scaffold, </a:t>
            </a:r>
            <a:r>
              <a:rPr sz="2400" spc="-75" dirty="0">
                <a:latin typeface="Arial"/>
                <a:cs typeface="Arial"/>
              </a:rPr>
              <a:t>etc.)  </a:t>
            </a:r>
            <a:r>
              <a:rPr sz="2400" b="1" spc="-235" dirty="0">
                <a:latin typeface="Arial"/>
                <a:cs typeface="Arial"/>
              </a:rPr>
              <a:t>Source </a:t>
            </a:r>
            <a:r>
              <a:rPr sz="2400" spc="-95" dirty="0">
                <a:latin typeface="Arial"/>
                <a:cs typeface="Arial"/>
              </a:rPr>
              <a:t>(program </a:t>
            </a:r>
            <a:r>
              <a:rPr sz="2400" spc="-5" dirty="0">
                <a:latin typeface="Arial"/>
                <a:cs typeface="Arial"/>
              </a:rPr>
              <a:t>that </a:t>
            </a:r>
            <a:r>
              <a:rPr sz="2400" spc="-105" dirty="0">
                <a:latin typeface="Arial"/>
                <a:cs typeface="Arial"/>
              </a:rPr>
              <a:t>generated </a:t>
            </a:r>
            <a:r>
              <a:rPr sz="2400" spc="-30" dirty="0">
                <a:latin typeface="Arial"/>
                <a:cs typeface="Arial"/>
              </a:rPr>
              <a:t>the </a:t>
            </a:r>
            <a:r>
              <a:rPr sz="2400" spc="-15" dirty="0">
                <a:latin typeface="Arial"/>
                <a:cs typeface="Arial"/>
              </a:rPr>
              <a:t>gtf file </a:t>
            </a:r>
            <a:r>
              <a:rPr sz="2400" spc="-20" dirty="0">
                <a:latin typeface="Arial"/>
                <a:cs typeface="Arial"/>
              </a:rPr>
              <a:t>or </a:t>
            </a:r>
            <a:r>
              <a:rPr sz="2400" spc="-65" dirty="0">
                <a:latin typeface="Arial"/>
                <a:cs typeface="Arial"/>
              </a:rPr>
              <a:t>feature)  </a:t>
            </a:r>
            <a:r>
              <a:rPr sz="2400" b="1" spc="-160" dirty="0">
                <a:latin typeface="Arial"/>
                <a:cs typeface="Arial"/>
              </a:rPr>
              <a:t>Feature </a:t>
            </a:r>
            <a:r>
              <a:rPr sz="2400" spc="-70" dirty="0">
                <a:latin typeface="Arial"/>
                <a:cs typeface="Arial"/>
              </a:rPr>
              <a:t>(i.e., </a:t>
            </a:r>
            <a:r>
              <a:rPr sz="2400" spc="-130" dirty="0">
                <a:latin typeface="Arial"/>
                <a:cs typeface="Arial"/>
              </a:rPr>
              <a:t>gene, exon, </a:t>
            </a:r>
            <a:r>
              <a:rPr sz="2400" spc="-325" dirty="0">
                <a:latin typeface="Arial"/>
                <a:cs typeface="Arial"/>
              </a:rPr>
              <a:t>CDS, </a:t>
            </a:r>
            <a:r>
              <a:rPr sz="2400" spc="-45" dirty="0">
                <a:latin typeface="Arial"/>
                <a:cs typeface="Arial"/>
              </a:rPr>
              <a:t>start </a:t>
            </a:r>
            <a:r>
              <a:rPr sz="2400" spc="-100" dirty="0">
                <a:latin typeface="Arial"/>
                <a:cs typeface="Arial"/>
              </a:rPr>
              <a:t>codon, </a:t>
            </a:r>
            <a:r>
              <a:rPr sz="2400" spc="-85" dirty="0">
                <a:latin typeface="Arial"/>
                <a:cs typeface="Arial"/>
              </a:rPr>
              <a:t>stop </a:t>
            </a:r>
            <a:r>
              <a:rPr sz="2400" spc="-100" dirty="0">
                <a:latin typeface="Arial"/>
                <a:cs typeface="Arial"/>
              </a:rPr>
              <a:t>codon)  </a:t>
            </a:r>
            <a:r>
              <a:rPr sz="2400" b="1" spc="-135" dirty="0">
                <a:latin typeface="Arial"/>
                <a:cs typeface="Arial"/>
              </a:rPr>
              <a:t>Start </a:t>
            </a:r>
            <a:r>
              <a:rPr sz="2400" spc="-65" dirty="0">
                <a:latin typeface="Arial"/>
                <a:cs typeface="Arial"/>
              </a:rPr>
              <a:t>(starting </a:t>
            </a:r>
            <a:r>
              <a:rPr sz="2400" spc="-60" dirty="0">
                <a:latin typeface="Arial"/>
                <a:cs typeface="Arial"/>
              </a:rPr>
              <a:t>location </a:t>
            </a:r>
            <a:r>
              <a:rPr sz="2400" spc="-75" dirty="0">
                <a:latin typeface="Arial"/>
                <a:cs typeface="Arial"/>
              </a:rPr>
              <a:t>on</a:t>
            </a:r>
            <a:r>
              <a:rPr sz="2400" spc="-310" dirty="0">
                <a:latin typeface="Arial"/>
                <a:cs typeface="Arial"/>
              </a:rPr>
              <a:t> </a:t>
            </a:r>
            <a:r>
              <a:rPr sz="2400" spc="-135" dirty="0">
                <a:latin typeface="Arial"/>
                <a:cs typeface="Arial"/>
              </a:rPr>
              <a:t>sequence)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400" b="1" spc="-265" dirty="0">
                <a:latin typeface="Arial"/>
                <a:cs typeface="Arial"/>
              </a:rPr>
              <a:t>End </a:t>
            </a:r>
            <a:r>
              <a:rPr sz="2400" spc="-95" dirty="0">
                <a:latin typeface="Arial"/>
                <a:cs typeface="Arial"/>
              </a:rPr>
              <a:t>(end </a:t>
            </a:r>
            <a:r>
              <a:rPr sz="2400" spc="-55" dirty="0">
                <a:latin typeface="Arial"/>
                <a:cs typeface="Arial"/>
              </a:rPr>
              <a:t>position </a:t>
            </a:r>
            <a:r>
              <a:rPr sz="2400" spc="-75" dirty="0">
                <a:latin typeface="Arial"/>
                <a:cs typeface="Arial"/>
              </a:rPr>
              <a:t>on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spc="-135" dirty="0">
                <a:latin typeface="Arial"/>
                <a:cs typeface="Arial"/>
              </a:rPr>
              <a:t>sequence)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400" b="1" spc="-250" dirty="0">
                <a:latin typeface="Arial"/>
                <a:cs typeface="Arial"/>
              </a:rPr>
              <a:t>Score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400" b="1" spc="-180" dirty="0">
                <a:latin typeface="Arial"/>
                <a:cs typeface="Arial"/>
              </a:rPr>
              <a:t>Strand </a:t>
            </a:r>
            <a:r>
              <a:rPr sz="2400" spc="-145" dirty="0">
                <a:latin typeface="Arial"/>
                <a:cs typeface="Arial"/>
              </a:rPr>
              <a:t>(+ </a:t>
            </a:r>
            <a:r>
              <a:rPr sz="2400" spc="-20" dirty="0">
                <a:latin typeface="Arial"/>
                <a:cs typeface="Arial"/>
              </a:rPr>
              <a:t>or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-)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400" b="1" spc="-195" dirty="0">
                <a:latin typeface="Arial"/>
                <a:cs typeface="Arial"/>
              </a:rPr>
              <a:t>Frame </a:t>
            </a:r>
            <a:r>
              <a:rPr sz="2400" spc="-90" dirty="0">
                <a:latin typeface="Arial"/>
                <a:cs typeface="Arial"/>
              </a:rPr>
              <a:t>(0, </a:t>
            </a:r>
            <a:r>
              <a:rPr sz="2400" spc="-95" dirty="0">
                <a:latin typeface="Arial"/>
                <a:cs typeface="Arial"/>
              </a:rPr>
              <a:t>1, </a:t>
            </a:r>
            <a:r>
              <a:rPr sz="2400" spc="-20" dirty="0">
                <a:latin typeface="Arial"/>
                <a:cs typeface="Arial"/>
              </a:rPr>
              <a:t>or </a:t>
            </a:r>
            <a:r>
              <a:rPr sz="2400" spc="-75" dirty="0">
                <a:latin typeface="Arial"/>
                <a:cs typeface="Arial"/>
              </a:rPr>
              <a:t>2: </a:t>
            </a:r>
            <a:r>
              <a:rPr sz="2400" spc="-70" dirty="0">
                <a:latin typeface="Arial"/>
                <a:cs typeface="Arial"/>
              </a:rPr>
              <a:t>which </a:t>
            </a:r>
            <a:r>
              <a:rPr sz="2400" spc="-125" dirty="0">
                <a:latin typeface="Arial"/>
                <a:cs typeface="Arial"/>
              </a:rPr>
              <a:t>is </a:t>
            </a:r>
            <a:r>
              <a:rPr sz="2400" spc="-20" dirty="0">
                <a:latin typeface="Arial"/>
                <a:cs typeface="Arial"/>
              </a:rPr>
              <a:t>first </a:t>
            </a:r>
            <a:r>
              <a:rPr sz="2400" spc="-170" dirty="0">
                <a:latin typeface="Arial"/>
                <a:cs typeface="Arial"/>
              </a:rPr>
              <a:t>base </a:t>
            </a:r>
            <a:r>
              <a:rPr sz="2400" spc="-30" dirty="0">
                <a:latin typeface="Arial"/>
                <a:cs typeface="Arial"/>
              </a:rPr>
              <a:t>in</a:t>
            </a:r>
            <a:r>
              <a:rPr sz="2400" spc="-505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codon, </a:t>
            </a:r>
            <a:r>
              <a:rPr sz="2400" spc="-130" dirty="0">
                <a:latin typeface="Arial"/>
                <a:cs typeface="Arial"/>
              </a:rPr>
              <a:t>zero-based)</a:t>
            </a:r>
            <a:endParaRPr sz="2400" dirty="0">
              <a:latin typeface="Arial"/>
              <a:cs typeface="Arial"/>
            </a:endParaRPr>
          </a:p>
          <a:p>
            <a:pPr marL="927100" marR="309245" indent="-914400">
              <a:lnSpc>
                <a:spcPct val="110000"/>
              </a:lnSpc>
            </a:pPr>
            <a:r>
              <a:rPr sz="2400" b="1" spc="-110" dirty="0">
                <a:latin typeface="Arial"/>
                <a:cs typeface="Arial"/>
              </a:rPr>
              <a:t>Attribute</a:t>
            </a:r>
            <a:r>
              <a:rPr sz="2400" b="1" spc="-120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(“;”-delimited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list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140" dirty="0">
                <a:latin typeface="Arial"/>
                <a:cs typeface="Arial"/>
              </a:rPr>
              <a:t>tags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with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additional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45" dirty="0">
                <a:latin typeface="Arial"/>
                <a:cs typeface="Arial"/>
              </a:rPr>
              <a:t>info)  </a:t>
            </a:r>
            <a:r>
              <a:rPr sz="2400" spc="-160" dirty="0">
                <a:latin typeface="Arial"/>
                <a:cs typeface="Arial"/>
              </a:rPr>
              <a:t>This </a:t>
            </a:r>
            <a:r>
              <a:rPr sz="2400" spc="-15" dirty="0">
                <a:latin typeface="Arial"/>
                <a:cs typeface="Arial"/>
              </a:rPr>
              <a:t>attribute </a:t>
            </a:r>
            <a:r>
              <a:rPr sz="2400" spc="-95" dirty="0">
                <a:latin typeface="Arial"/>
                <a:cs typeface="Arial"/>
              </a:rPr>
              <a:t>provides </a:t>
            </a:r>
            <a:r>
              <a:rPr sz="2400" spc="-35" dirty="0">
                <a:latin typeface="Arial"/>
                <a:cs typeface="Arial"/>
              </a:rPr>
              <a:t>info </a:t>
            </a:r>
            <a:r>
              <a:rPr sz="2400" spc="15" dirty="0">
                <a:latin typeface="Arial"/>
                <a:cs typeface="Arial"/>
              </a:rPr>
              <a:t>to</a:t>
            </a:r>
            <a:r>
              <a:rPr sz="2400" spc="-290" dirty="0">
                <a:latin typeface="Arial"/>
                <a:cs typeface="Arial"/>
              </a:rPr>
              <a:t> </a:t>
            </a:r>
            <a:r>
              <a:rPr lang="en-GB" sz="2400" spc="-95" dirty="0">
                <a:latin typeface="Arial"/>
                <a:cs typeface="Arial"/>
              </a:rPr>
              <a:t>HISAT2</a:t>
            </a:r>
            <a:r>
              <a:rPr sz="2400" spc="-95" dirty="0">
                <a:latin typeface="Arial"/>
                <a:cs typeface="Arial"/>
              </a:rPr>
              <a:t>/</a:t>
            </a:r>
            <a:r>
              <a:rPr lang="en-GB" sz="2400" spc="-95" dirty="0" err="1">
                <a:latin typeface="Arial"/>
                <a:cs typeface="Arial"/>
              </a:rPr>
              <a:t>StringTie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93494" y="5426964"/>
            <a:ext cx="7201534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" marR="5080" indent="-16510">
              <a:lnSpc>
                <a:spcPct val="110000"/>
              </a:lnSpc>
              <a:spcBef>
                <a:spcPts val="100"/>
              </a:spcBef>
            </a:pPr>
            <a:r>
              <a:rPr sz="2400" b="1" spc="-175" dirty="0">
                <a:solidFill>
                  <a:srgbClr val="17375E"/>
                </a:solidFill>
                <a:latin typeface="Arial"/>
                <a:cs typeface="Arial"/>
              </a:rPr>
              <a:t>gene_id </a:t>
            </a:r>
            <a:r>
              <a:rPr sz="2400" b="1" spc="-170" dirty="0">
                <a:solidFill>
                  <a:srgbClr val="17375E"/>
                </a:solidFill>
                <a:latin typeface="Arial"/>
                <a:cs typeface="Arial"/>
              </a:rPr>
              <a:t>"PRMT8"; </a:t>
            </a:r>
            <a:r>
              <a:rPr sz="2400" b="1" spc="-180" dirty="0">
                <a:solidFill>
                  <a:srgbClr val="17375E"/>
                </a:solidFill>
                <a:latin typeface="Arial"/>
                <a:cs typeface="Arial"/>
              </a:rPr>
              <a:t>gene_name </a:t>
            </a:r>
            <a:r>
              <a:rPr sz="2400" b="1" spc="-170" dirty="0">
                <a:solidFill>
                  <a:srgbClr val="17375E"/>
                </a:solidFill>
                <a:latin typeface="Arial"/>
                <a:cs typeface="Arial"/>
              </a:rPr>
              <a:t>"PRMT8"; </a:t>
            </a:r>
            <a:r>
              <a:rPr sz="2400" b="1" spc="-145" dirty="0">
                <a:solidFill>
                  <a:srgbClr val="17375E"/>
                </a:solidFill>
                <a:latin typeface="Arial"/>
                <a:cs typeface="Arial"/>
              </a:rPr>
              <a:t>p_id "P10933";  transcript_id </a:t>
            </a:r>
            <a:r>
              <a:rPr sz="2400" b="1" spc="-110" dirty="0">
                <a:solidFill>
                  <a:srgbClr val="17375E"/>
                </a:solidFill>
                <a:latin typeface="Arial"/>
                <a:cs typeface="Arial"/>
              </a:rPr>
              <a:t>"NM_019854"; </a:t>
            </a:r>
            <a:r>
              <a:rPr sz="2400" b="1" spc="-190" dirty="0">
                <a:solidFill>
                  <a:srgbClr val="17375E"/>
                </a:solidFill>
                <a:latin typeface="Arial"/>
                <a:cs typeface="Arial"/>
              </a:rPr>
              <a:t>tss_id</a:t>
            </a:r>
            <a:r>
              <a:rPr sz="2400" b="1" spc="-85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2400" b="1" spc="-204" dirty="0">
                <a:solidFill>
                  <a:srgbClr val="17375E"/>
                </a:solidFill>
                <a:latin typeface="Arial"/>
                <a:cs typeface="Arial"/>
              </a:rPr>
              <a:t>"TSS4368";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600" y="914336"/>
            <a:ext cx="8686800" cy="233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99077A7D-11FF-A34B-88B2-B5BB4EADE0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0565" y="161700"/>
            <a:ext cx="5302870" cy="558867"/>
          </a:xfrm>
          <a:prstGeom prst="rect">
            <a:avLst/>
          </a:prstGeom>
        </p:spPr>
        <p:txBody>
          <a:bodyPr vert="horz" wrap="square" lIns="0" tIns="4822" rIns="0" bIns="0" rtlCol="0" anchor="ctr">
            <a:spAutoFit/>
          </a:bodyPr>
          <a:lstStyle/>
          <a:p>
            <a:pPr marL="5359">
              <a:spcBef>
                <a:spcPts val="38"/>
              </a:spcBef>
            </a:pPr>
            <a:r>
              <a:rPr lang="en-GB" sz="3600" b="1" spc="-224" dirty="0">
                <a:latin typeface="+mn-lt"/>
              </a:rPr>
              <a:t>Fields in the </a:t>
            </a:r>
            <a:r>
              <a:rPr sz="3600" b="1" spc="-224" dirty="0">
                <a:latin typeface="+mn-lt"/>
              </a:rPr>
              <a:t>GTF</a:t>
            </a:r>
            <a:r>
              <a:rPr sz="3600" b="1" spc="-114" dirty="0">
                <a:latin typeface="+mn-lt"/>
              </a:rPr>
              <a:t> </a:t>
            </a:r>
            <a:r>
              <a:rPr sz="3600" b="1" spc="-61" dirty="0">
                <a:latin typeface="+mn-lt"/>
              </a:rPr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2827506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6886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865" y="3055931"/>
            <a:ext cx="8670471" cy="35244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/>
              <a:t>4 wheat mRNA-seq libraries:</a:t>
            </a:r>
          </a:p>
          <a:p>
            <a:r>
              <a:rPr lang="en-US" sz="2000" dirty="0"/>
              <a:t>2 replicates: 119B, 120A: spike (var. </a:t>
            </a:r>
            <a:r>
              <a:rPr lang="en-US" sz="2000" dirty="0" err="1"/>
              <a:t>Azhurnaya</a:t>
            </a:r>
            <a:r>
              <a:rPr lang="en-US" sz="2000" dirty="0"/>
              <a:t>)</a:t>
            </a:r>
          </a:p>
          <a:p>
            <a:r>
              <a:rPr lang="en-US" sz="2000" dirty="0"/>
              <a:t>2 replicates: 104B, 105B: root (var. </a:t>
            </a:r>
            <a:r>
              <a:rPr lang="en-US" sz="2000" dirty="0" err="1"/>
              <a:t>Azhurnaya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References:</a:t>
            </a:r>
          </a:p>
          <a:p>
            <a:r>
              <a:rPr lang="en-US" sz="2000" dirty="0"/>
              <a:t>Transcriptome: selected_refseq1.0.fasta</a:t>
            </a:r>
          </a:p>
          <a:p>
            <a:r>
              <a:rPr lang="en-US" sz="2000" dirty="0"/>
              <a:t>Genome: </a:t>
            </a:r>
            <a:r>
              <a:rPr lang="en-US" sz="2000" dirty="0" err="1"/>
              <a:t>transformed_coordinates.fasta</a:t>
            </a:r>
            <a:endParaRPr lang="en-US" sz="2000" dirty="0"/>
          </a:p>
          <a:p>
            <a:r>
              <a:rPr lang="en-US" sz="2000" dirty="0"/>
              <a:t>GFF: </a:t>
            </a:r>
            <a:r>
              <a:rPr lang="en-US" sz="2000" dirty="0" err="1"/>
              <a:t>transformed_coordinates.gff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Analyse differential expression between spike and root tissue using two methods (genome and transcriptome alignment).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BD58E70-1400-0942-8541-221F005EFC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6234" y="336716"/>
            <a:ext cx="5302870" cy="558867"/>
          </a:xfrm>
          <a:prstGeom prst="rect">
            <a:avLst/>
          </a:prstGeom>
        </p:spPr>
        <p:txBody>
          <a:bodyPr vert="horz" wrap="square" lIns="0" tIns="4822" rIns="0" bIns="0" rtlCol="0" anchor="ctr">
            <a:spAutoFit/>
          </a:bodyPr>
          <a:lstStyle/>
          <a:p>
            <a:pPr marL="5359">
              <a:spcBef>
                <a:spcPts val="38"/>
              </a:spcBef>
            </a:pPr>
            <a:r>
              <a:rPr lang="en-GB" sz="3600" b="1" spc="-224" dirty="0">
                <a:latin typeface="+mn-lt"/>
              </a:rPr>
              <a:t>Exploring the dataset</a:t>
            </a:r>
            <a:endParaRPr sz="3600" b="1" spc="-6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BCD93-88CA-DF49-B89F-CFDCF4F8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002"/>
            <a:ext cx="9144000" cy="167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72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Transcriptomics: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Ricardo Ramirez-Gonzalez (JIC) </a:t>
            </a:r>
          </a:p>
          <a:p>
            <a:r>
              <a:rPr lang="en-GB" dirty="0"/>
              <a:t>Rachel Rusholme </a:t>
            </a:r>
            <a:r>
              <a:rPr lang="en-GB" dirty="0" err="1"/>
              <a:t>pilcher</a:t>
            </a:r>
            <a:r>
              <a:rPr lang="en-GB" dirty="0"/>
              <a:t>, PAUL BAILEY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1AEB3-BD57-784D-A175-6E8823585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551" y="2636467"/>
            <a:ext cx="6677678" cy="864096"/>
          </a:xfrm>
        </p:spPr>
        <p:txBody>
          <a:bodyPr/>
          <a:lstStyle/>
          <a:p>
            <a:r>
              <a:rPr lang="en-US" dirty="0"/>
              <a:t>RNA-seq analysis: Mapping &amp; quantifying reads</a:t>
            </a:r>
          </a:p>
        </p:txBody>
      </p:sp>
    </p:spTree>
    <p:extLst>
      <p:ext uri="{BB962C8B-B14F-4D97-AF65-F5344CB8AC3E}">
        <p14:creationId xmlns:p14="http://schemas.microsoft.com/office/powerpoint/2010/main" val="1048365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071" y="107243"/>
            <a:ext cx="9316387" cy="596237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+mn-lt"/>
              </a:rPr>
              <a:t>RNA-seq challenge: Transcript Reconstruction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46" y="790408"/>
            <a:ext cx="7662197" cy="51081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1071" y="6562728"/>
            <a:ext cx="6524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Adapted from: http://www2.fml.tuebingen.mpg.de/</a:t>
            </a:r>
            <a:r>
              <a:rPr lang="en-US" sz="1200" dirty="0" err="1"/>
              <a:t>raetsch</a:t>
            </a:r>
            <a:r>
              <a:rPr lang="en-US" sz="1200" dirty="0"/>
              <a:t>/members/research/</a:t>
            </a:r>
            <a:r>
              <a:rPr lang="en-US" sz="1200" dirty="0" err="1"/>
              <a:t>transcriptomics.html</a:t>
            </a:r>
            <a:endParaRPr lang="en-US" sz="1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21444" y="3121487"/>
            <a:ext cx="2201406" cy="2994910"/>
            <a:chOff x="321444" y="3121487"/>
            <a:chExt cx="2201406" cy="2994910"/>
          </a:xfrm>
        </p:grpSpPr>
        <p:grpSp>
          <p:nvGrpSpPr>
            <p:cNvPr id="9" name="Group 8"/>
            <p:cNvGrpSpPr/>
            <p:nvPr/>
          </p:nvGrpSpPr>
          <p:grpSpPr>
            <a:xfrm>
              <a:off x="786146" y="3121487"/>
              <a:ext cx="1451349" cy="2328419"/>
              <a:chOff x="846620" y="3124718"/>
              <a:chExt cx="1451349" cy="2328419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846620" y="3124718"/>
                <a:ext cx="20158" cy="2328419"/>
              </a:xfrm>
              <a:prstGeom prst="straightConnector1">
                <a:avLst/>
              </a:prstGeom>
              <a:ln w="57150" cmpd="sng">
                <a:solidFill>
                  <a:srgbClr val="660066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846620" y="5453137"/>
                <a:ext cx="1451349" cy="0"/>
              </a:xfrm>
              <a:prstGeom prst="line">
                <a:avLst/>
              </a:prstGeom>
              <a:ln w="57150" cmpd="sng">
                <a:solidFill>
                  <a:srgbClr val="66006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321444" y="5470066"/>
              <a:ext cx="22014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n>
                    <a:solidFill>
                      <a:srgbClr val="660066"/>
                    </a:solidFill>
                  </a:ln>
                </a:rPr>
                <a:t>Reconstruct original </a:t>
              </a:r>
              <a:br>
                <a:rPr lang="en-US" dirty="0">
                  <a:ln>
                    <a:solidFill>
                      <a:srgbClr val="660066"/>
                    </a:solidFill>
                  </a:ln>
                </a:rPr>
              </a:br>
              <a:r>
                <a:rPr lang="en-US" dirty="0">
                  <a:ln>
                    <a:solidFill>
                      <a:srgbClr val="660066"/>
                    </a:solidFill>
                  </a:ln>
                </a:rPr>
                <a:t>full-length transcripts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747" y="2382580"/>
            <a:ext cx="2315090" cy="162567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534876" y="3676650"/>
            <a:ext cx="1560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660066"/>
                </a:solidFill>
              </a:rPr>
              <a:t>(Avg. ~ 300 b)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11745" y="5985468"/>
            <a:ext cx="3073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660066"/>
                </a:solidFill>
              </a:rPr>
              <a:t>(~ 75 to 150 b reads, SE or PE)</a:t>
            </a:r>
          </a:p>
        </p:txBody>
      </p:sp>
    </p:spTree>
    <p:extLst>
      <p:ext uri="{BB962C8B-B14F-4D97-AF65-F5344CB8AC3E}">
        <p14:creationId xmlns:p14="http://schemas.microsoft.com/office/powerpoint/2010/main" val="1131183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21893" y="2044045"/>
            <a:ext cx="7936308" cy="841556"/>
          </a:xfrm>
          <a:prstGeom prst="round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321BC-5BE1-B64B-9ADE-DFC884F3B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16" y="2286000"/>
            <a:ext cx="77724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0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761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Alignment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3401" y="608217"/>
            <a:ext cx="5177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Splicing Junction!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F87FA1B-F2B6-6B47-9185-B20FC4E9F094}"/>
              </a:ext>
            </a:extLst>
          </p:cNvPr>
          <p:cNvGrpSpPr/>
          <p:nvPr/>
        </p:nvGrpSpPr>
        <p:grpSpPr>
          <a:xfrm>
            <a:off x="635000" y="1531547"/>
            <a:ext cx="8051800" cy="3979510"/>
            <a:chOff x="228600" y="1887890"/>
            <a:chExt cx="8051800" cy="3979510"/>
          </a:xfrm>
        </p:grpSpPr>
        <p:sp>
          <p:nvSpPr>
            <p:cNvPr id="8" name="Down Arrow 7"/>
            <p:cNvSpPr/>
            <p:nvPr/>
          </p:nvSpPr>
          <p:spPr>
            <a:xfrm>
              <a:off x="4648200" y="1918970"/>
              <a:ext cx="381000" cy="98167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Down Arrow 9"/>
            <p:cNvSpPr/>
            <p:nvPr/>
          </p:nvSpPr>
          <p:spPr>
            <a:xfrm>
              <a:off x="3048000" y="1887890"/>
              <a:ext cx="381000" cy="98167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53E9F96-D9DD-B14D-8FF2-41066334C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" y="3009900"/>
              <a:ext cx="8051800" cy="2857500"/>
            </a:xfrm>
            <a:prstGeom prst="rect">
              <a:avLst/>
            </a:prstGeom>
          </p:spPr>
        </p:pic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id="{3BB282FD-5328-1547-A84A-CCB417E9DAC3}"/>
              </a:ext>
            </a:extLst>
          </p:cNvPr>
          <p:cNvSpPr txBox="1"/>
          <p:nvPr/>
        </p:nvSpPr>
        <p:spPr>
          <a:xfrm>
            <a:off x="209863" y="5651397"/>
            <a:ext cx="9158990" cy="1248828"/>
          </a:xfrm>
          <a:prstGeom prst="rect">
            <a:avLst/>
          </a:prstGeom>
        </p:spPr>
        <p:txBody>
          <a:bodyPr vert="horz" wrap="square" lIns="0" tIns="5358" rIns="0" bIns="0" rtlCol="0">
            <a:spAutoFit/>
          </a:bodyPr>
          <a:lstStyle/>
          <a:p>
            <a:pPr marL="351829" marR="3572" indent="-342900">
              <a:lnSpc>
                <a:spcPct val="101200"/>
              </a:lnSpc>
              <a:spcBef>
                <a:spcPts val="42"/>
              </a:spcBef>
              <a:buFont typeface="Arial" panose="020B0604020202020204" pitchFamily="34" charset="0"/>
              <a:buChar char="•"/>
            </a:pPr>
            <a:r>
              <a:rPr sz="2000" dirty="0">
                <a:cs typeface="Helvetica-Light"/>
              </a:rPr>
              <a:t>Mapping RNA-seq </a:t>
            </a:r>
            <a:r>
              <a:rPr sz="2000" spc="-11" dirty="0">
                <a:cs typeface="Helvetica-Light"/>
              </a:rPr>
              <a:t>reads </a:t>
            </a:r>
            <a:r>
              <a:rPr sz="2000" dirty="0">
                <a:cs typeface="Helvetica-Light"/>
              </a:rPr>
              <a:t>against a</a:t>
            </a:r>
            <a:r>
              <a:rPr sz="2000" spc="-46" dirty="0">
                <a:cs typeface="Helvetica-Light"/>
              </a:rPr>
              <a:t> </a:t>
            </a:r>
            <a:r>
              <a:rPr sz="2000" dirty="0">
                <a:cs typeface="Helvetica-Light"/>
              </a:rPr>
              <a:t>genomic </a:t>
            </a:r>
            <a:r>
              <a:rPr sz="2000" spc="-11" dirty="0">
                <a:cs typeface="Helvetica-Light"/>
              </a:rPr>
              <a:t>reference </a:t>
            </a:r>
            <a:r>
              <a:rPr sz="2000" dirty="0">
                <a:cs typeface="Helvetica-Light"/>
              </a:rPr>
              <a:t>needs to account for</a:t>
            </a:r>
            <a:r>
              <a:rPr sz="2000" spc="-32" dirty="0">
                <a:cs typeface="Helvetica-Light"/>
              </a:rPr>
              <a:t> </a:t>
            </a:r>
            <a:r>
              <a:rPr sz="2000" spc="-7" dirty="0">
                <a:cs typeface="Helvetica-Light"/>
              </a:rPr>
              <a:t>introns</a:t>
            </a:r>
            <a:endParaRPr lang="en-GB" sz="2000" spc="-7" dirty="0">
              <a:cs typeface="Helvetica-Light"/>
            </a:endParaRPr>
          </a:p>
          <a:p>
            <a:pPr marL="351829" marR="3572" indent="-342900">
              <a:lnSpc>
                <a:spcPct val="101200"/>
              </a:lnSpc>
              <a:spcBef>
                <a:spcPts val="42"/>
              </a:spcBef>
              <a:buFont typeface="Arial" panose="020B0604020202020204" pitchFamily="34" charset="0"/>
              <a:buChar char="•"/>
            </a:pPr>
            <a:endParaRPr lang="en-GB" sz="2000" spc="-7" dirty="0">
              <a:cs typeface="Helvetica-Light"/>
            </a:endParaRPr>
          </a:p>
          <a:p>
            <a:pPr marL="351829" marR="3572" indent="-342900">
              <a:lnSpc>
                <a:spcPct val="101200"/>
              </a:lnSpc>
              <a:spcBef>
                <a:spcPts val="42"/>
              </a:spcBef>
              <a:buFont typeface="Arial" panose="020B0604020202020204" pitchFamily="34" charset="0"/>
              <a:buChar char="•"/>
            </a:pPr>
            <a:r>
              <a:rPr lang="en-GB" sz="2000" spc="-7" dirty="0">
                <a:cs typeface="Helvetica-Light"/>
              </a:rPr>
              <a:t>Introns </a:t>
            </a:r>
            <a:r>
              <a:rPr lang="en-GB" sz="2000" dirty="0">
                <a:cs typeface="Helvetica-Light"/>
              </a:rPr>
              <a:t>can range </a:t>
            </a:r>
            <a:r>
              <a:rPr lang="en-GB" sz="2000" spc="-11" dirty="0">
                <a:cs typeface="Helvetica-Light"/>
              </a:rPr>
              <a:t>from </a:t>
            </a:r>
            <a:r>
              <a:rPr lang="en-GB" sz="2000" dirty="0">
                <a:cs typeface="Helvetica-Light"/>
              </a:rPr>
              <a:t>50-100,000 </a:t>
            </a:r>
            <a:r>
              <a:rPr lang="en-GB" sz="2000" dirty="0" err="1">
                <a:cs typeface="Helvetica-Light"/>
              </a:rPr>
              <a:t>bp</a:t>
            </a:r>
            <a:r>
              <a:rPr lang="en-GB" sz="2000" dirty="0">
                <a:cs typeface="Helvetica-Light"/>
              </a:rPr>
              <a:t> leaving</a:t>
            </a:r>
            <a:r>
              <a:rPr lang="en-GB" sz="2000" spc="-39" dirty="0">
                <a:cs typeface="Helvetica-Light"/>
              </a:rPr>
              <a:t> </a:t>
            </a:r>
            <a:r>
              <a:rPr lang="en-GB" sz="2000" dirty="0">
                <a:cs typeface="Helvetica-Light"/>
              </a:rPr>
              <a:t>large  gaps in an</a:t>
            </a:r>
            <a:r>
              <a:rPr lang="en-GB" sz="2000" spc="-70" dirty="0">
                <a:cs typeface="Helvetica-Light"/>
              </a:rPr>
              <a:t> </a:t>
            </a:r>
            <a:r>
              <a:rPr lang="en-GB" sz="2000" dirty="0">
                <a:cs typeface="Helvetica-Light"/>
              </a:rPr>
              <a:t>alignment</a:t>
            </a:r>
          </a:p>
          <a:p>
            <a:pPr marL="8929" marR="3572">
              <a:lnSpc>
                <a:spcPct val="101200"/>
              </a:lnSpc>
              <a:spcBef>
                <a:spcPts val="42"/>
              </a:spcBef>
            </a:pPr>
            <a:endParaRPr sz="2000" dirty="0">
              <a:cs typeface="Helvetica-Light"/>
            </a:endParaRPr>
          </a:p>
        </p:txBody>
      </p:sp>
    </p:spTree>
    <p:extLst>
      <p:ext uri="{BB962C8B-B14F-4D97-AF65-F5344CB8AC3E}">
        <p14:creationId xmlns:p14="http://schemas.microsoft.com/office/powerpoint/2010/main" val="52364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4083223" y="407561"/>
            <a:ext cx="804494" cy="1068786"/>
            <a:chOff x="86963" y="2506132"/>
            <a:chExt cx="1446316" cy="2117677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510" y="2506132"/>
              <a:ext cx="1055223" cy="1348999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3"/>
            <a:srcRect l="28020"/>
            <a:stretch/>
          </p:blipFill>
          <p:spPr>
            <a:xfrm>
              <a:off x="86963" y="3974963"/>
              <a:ext cx="1446316" cy="648846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AA6E431-4B99-B540-BB66-A74B610D2FEB}"/>
              </a:ext>
            </a:extLst>
          </p:cNvPr>
          <p:cNvGrpSpPr/>
          <p:nvPr/>
        </p:nvGrpSpPr>
        <p:grpSpPr>
          <a:xfrm>
            <a:off x="38178" y="1715826"/>
            <a:ext cx="8949508" cy="4667429"/>
            <a:chOff x="83149" y="1505963"/>
            <a:chExt cx="8949508" cy="4667429"/>
          </a:xfrm>
        </p:grpSpPr>
        <p:grpSp>
          <p:nvGrpSpPr>
            <p:cNvPr id="36" name="Group 35"/>
            <p:cNvGrpSpPr/>
            <p:nvPr/>
          </p:nvGrpSpPr>
          <p:grpSpPr>
            <a:xfrm>
              <a:off x="5020130" y="1844456"/>
              <a:ext cx="2009624" cy="3549170"/>
              <a:chOff x="8272258" y="883867"/>
              <a:chExt cx="2914650" cy="5259629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72258" y="1726543"/>
                <a:ext cx="2914650" cy="1790428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15666" y="883867"/>
                <a:ext cx="1227835" cy="729950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41808" y="3677736"/>
                <a:ext cx="2375549" cy="2465760"/>
              </a:xfrm>
              <a:prstGeom prst="rect">
                <a:avLst/>
              </a:prstGeom>
            </p:spPr>
          </p:pic>
        </p:grpSp>
        <p:grpSp>
          <p:nvGrpSpPr>
            <p:cNvPr id="40" name="Group 39"/>
            <p:cNvGrpSpPr/>
            <p:nvPr/>
          </p:nvGrpSpPr>
          <p:grpSpPr>
            <a:xfrm>
              <a:off x="83149" y="1835145"/>
              <a:ext cx="1949982" cy="4193754"/>
              <a:chOff x="2089275" y="597759"/>
              <a:chExt cx="2707516" cy="601857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01225" y="2152021"/>
                <a:ext cx="2283616" cy="1657905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73716" y="597759"/>
                <a:ext cx="1538634" cy="945161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89275" y="1626129"/>
                <a:ext cx="2707516" cy="417270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45612" y="3893135"/>
                <a:ext cx="1705137" cy="2723197"/>
              </a:xfrm>
              <a:prstGeom prst="rect">
                <a:avLst/>
              </a:prstGeom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2390779" y="1835145"/>
              <a:ext cx="2282055" cy="3718597"/>
              <a:chOff x="4574900" y="883867"/>
              <a:chExt cx="3586163" cy="564250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29847" y="1695834"/>
                <a:ext cx="3476268" cy="2093573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12"/>
              <a:srcRect r="32536"/>
              <a:stretch/>
            </p:blipFill>
            <p:spPr>
              <a:xfrm>
                <a:off x="4574900" y="883867"/>
                <a:ext cx="3586163" cy="678365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96699" y="3893402"/>
                <a:ext cx="2542563" cy="2632965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405C35-D34A-644A-86B5-13E6837A7407}"/>
                </a:ext>
              </a:extLst>
            </p:cNvPr>
            <p:cNvGrpSpPr/>
            <p:nvPr/>
          </p:nvGrpSpPr>
          <p:grpSpPr>
            <a:xfrm>
              <a:off x="7202970" y="1835145"/>
              <a:ext cx="1829687" cy="3491824"/>
              <a:chOff x="7314313" y="1960037"/>
              <a:chExt cx="1829687" cy="3491824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65931F4-89BD-144B-AEF5-985935F8B5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r="61116" b="2803"/>
              <a:stretch/>
            </p:blipFill>
            <p:spPr>
              <a:xfrm>
                <a:off x="7507928" y="3017174"/>
                <a:ext cx="1449014" cy="2434687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072F0D2-54CF-5748-BB1B-706D683B4D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14313" y="1960037"/>
                <a:ext cx="1829687" cy="930213"/>
              </a:xfrm>
              <a:prstGeom prst="rect">
                <a:avLst/>
              </a:prstGeom>
            </p:spPr>
          </p:pic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621D7CB-D0BF-6C4A-9370-FF9EC4DB9A1C}"/>
                </a:ext>
              </a:extLst>
            </p:cNvPr>
            <p:cNvCxnSpPr/>
            <p:nvPr/>
          </p:nvCxnSpPr>
          <p:spPr>
            <a:xfrm>
              <a:off x="2143594" y="1505963"/>
              <a:ext cx="0" cy="466742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70B54B4-1C1A-CF4B-90D5-E46EDB585420}"/>
                </a:ext>
              </a:extLst>
            </p:cNvPr>
            <p:cNvCxnSpPr/>
            <p:nvPr/>
          </p:nvCxnSpPr>
          <p:spPr>
            <a:xfrm>
              <a:off x="4932688" y="1505963"/>
              <a:ext cx="0" cy="466742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E3C3A78-13FF-CB47-8218-73CEED839B9A}"/>
                </a:ext>
              </a:extLst>
            </p:cNvPr>
            <p:cNvCxnSpPr/>
            <p:nvPr/>
          </p:nvCxnSpPr>
          <p:spPr>
            <a:xfrm>
              <a:off x="7113030" y="1505963"/>
              <a:ext cx="0" cy="466742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1555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Alignment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70100" y="1166812"/>
            <a:ext cx="3860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Reads across splicing junction misalign!</a:t>
            </a:r>
          </a:p>
        </p:txBody>
      </p:sp>
      <p:sp>
        <p:nvSpPr>
          <p:cNvPr id="8" name="Down Arrow 7"/>
          <p:cNvSpPr/>
          <p:nvPr/>
        </p:nvSpPr>
        <p:spPr>
          <a:xfrm rot="20671939">
            <a:off x="5448883" y="1630432"/>
            <a:ext cx="304800" cy="13716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own Arrow 8"/>
          <p:cNvSpPr/>
          <p:nvPr/>
        </p:nvSpPr>
        <p:spPr>
          <a:xfrm>
            <a:off x="4953000" y="1676400"/>
            <a:ext cx="381000" cy="132238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own Arrow 9"/>
          <p:cNvSpPr/>
          <p:nvPr/>
        </p:nvSpPr>
        <p:spPr>
          <a:xfrm rot="21096870">
            <a:off x="2996778" y="1630432"/>
            <a:ext cx="304800" cy="13716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own Arrow 10"/>
          <p:cNvSpPr/>
          <p:nvPr/>
        </p:nvSpPr>
        <p:spPr>
          <a:xfrm rot="424931">
            <a:off x="2500895" y="1676400"/>
            <a:ext cx="381000" cy="132238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81BEF-1210-224A-A65F-4F10B0959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200400"/>
            <a:ext cx="77724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5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Alignment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5400" y="1816388"/>
            <a:ext cx="64107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0000"/>
                </a:solidFill>
              </a:rPr>
              <a:t>Bowtie and </a:t>
            </a:r>
            <a:r>
              <a:rPr lang="en-GB" sz="32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0000"/>
                </a:solidFill>
              </a:rPr>
              <a:t>Tophat</a:t>
            </a:r>
            <a:r>
              <a:rPr lang="en-GB" sz="32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0000"/>
                </a:solidFill>
              </a:rPr>
              <a:t> fix the alignment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7E33F-6107-8F45-AB38-741F687D3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476500"/>
            <a:ext cx="77724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4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3686" y="186813"/>
            <a:ext cx="6247248" cy="558867"/>
          </a:xfrm>
          <a:prstGeom prst="rect">
            <a:avLst/>
          </a:prstGeom>
        </p:spPr>
        <p:txBody>
          <a:bodyPr vert="horz" wrap="square" lIns="0" tIns="4822" rIns="0" bIns="0" rtlCol="0" anchor="ctr">
            <a:spAutoFit/>
          </a:bodyPr>
          <a:lstStyle/>
          <a:p>
            <a:pPr marL="5359">
              <a:spcBef>
                <a:spcPts val="38"/>
              </a:spcBef>
            </a:pPr>
            <a:r>
              <a:rPr sz="3600" b="1" spc="-122" dirty="0">
                <a:latin typeface="+mn-lt"/>
              </a:rPr>
              <a:t>Genome </a:t>
            </a:r>
            <a:r>
              <a:rPr sz="3600" b="1" spc="-167" dirty="0">
                <a:latin typeface="+mn-lt"/>
              </a:rPr>
              <a:t>vs</a:t>
            </a:r>
            <a:r>
              <a:rPr lang="en-GB" sz="3600" b="1" spc="-167" dirty="0">
                <a:latin typeface="+mn-lt"/>
              </a:rPr>
              <a:t>.</a:t>
            </a:r>
            <a:r>
              <a:rPr sz="3600" b="1" spc="-70" dirty="0">
                <a:latin typeface="+mn-lt"/>
              </a:rPr>
              <a:t> </a:t>
            </a:r>
            <a:r>
              <a:rPr sz="3600" b="1" spc="-95" dirty="0">
                <a:latin typeface="+mn-lt"/>
              </a:rPr>
              <a:t>Transcriptome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937E64-1FFA-9645-A60D-A84AFC453E8C}"/>
              </a:ext>
            </a:extLst>
          </p:cNvPr>
          <p:cNvSpPr/>
          <p:nvPr/>
        </p:nvSpPr>
        <p:spPr>
          <a:xfrm>
            <a:off x="504956" y="1050509"/>
            <a:ext cx="806470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May seem intuitive to map RNA-seq data to transcriptome, so as not to worry about splice junctions, but often the transcriptome is not complete.</a:t>
            </a:r>
          </a:p>
          <a:p>
            <a:endParaRPr lang="en-US" sz="2000" dirty="0"/>
          </a:p>
          <a:p>
            <a:r>
              <a:rPr lang="en-US" sz="2000" dirty="0"/>
              <a:t>How do we know which transcript of a gene to map to?</a:t>
            </a:r>
          </a:p>
          <a:p>
            <a:endParaRPr lang="en-US" sz="2000" dirty="0"/>
          </a:p>
          <a:p>
            <a:r>
              <a:rPr lang="en-US" sz="2000" dirty="0"/>
              <a:t>If we mapped to all splice variants these would show up as ‘multi-mappers’.</a:t>
            </a:r>
          </a:p>
          <a:p>
            <a:endParaRPr lang="en-US" sz="2000" dirty="0"/>
          </a:p>
          <a:p>
            <a:r>
              <a:rPr lang="en-US" sz="2000" dirty="0"/>
              <a:t>Often a mapper will to its hardest to map every read somewhere, provided the result meets its minimum requirements.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6528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A6BBBDF7-FB3B-1345-9165-230281FD26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2341" y="366427"/>
            <a:ext cx="6247248" cy="558867"/>
          </a:xfrm>
          <a:prstGeom prst="rect">
            <a:avLst/>
          </a:prstGeom>
        </p:spPr>
        <p:txBody>
          <a:bodyPr vert="horz" wrap="square" lIns="0" tIns="4822" rIns="0" bIns="0" rtlCol="0" anchor="ctr">
            <a:spAutoFit/>
          </a:bodyPr>
          <a:lstStyle/>
          <a:p>
            <a:pPr marL="5359">
              <a:spcBef>
                <a:spcPts val="38"/>
              </a:spcBef>
            </a:pPr>
            <a:r>
              <a:rPr sz="3600" b="1" spc="-122" dirty="0">
                <a:latin typeface="+mn-lt"/>
              </a:rPr>
              <a:t>Genome </a:t>
            </a:r>
            <a:r>
              <a:rPr sz="3600" b="1" spc="-167" dirty="0">
                <a:latin typeface="+mn-lt"/>
              </a:rPr>
              <a:t>vs</a:t>
            </a:r>
            <a:r>
              <a:rPr lang="en-GB" sz="3600" b="1" spc="-167" dirty="0">
                <a:latin typeface="+mn-lt"/>
              </a:rPr>
              <a:t>.</a:t>
            </a:r>
            <a:r>
              <a:rPr sz="3600" b="1" spc="-70" dirty="0">
                <a:latin typeface="+mn-lt"/>
              </a:rPr>
              <a:t> </a:t>
            </a:r>
            <a:r>
              <a:rPr sz="3600" b="1" spc="-95" dirty="0">
                <a:latin typeface="+mn-lt"/>
              </a:rPr>
              <a:t>Transcriptome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767C8E-0EE4-614A-9F85-105C646E59A3}"/>
              </a:ext>
            </a:extLst>
          </p:cNvPr>
          <p:cNvSpPr/>
          <p:nvPr/>
        </p:nvSpPr>
        <p:spPr>
          <a:xfrm>
            <a:off x="1402341" y="6362452"/>
            <a:ext cx="7908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/>
            <a:r>
              <a:rPr lang="en-GB" dirty="0"/>
              <a:t>	</a:t>
            </a:r>
            <a:r>
              <a:rPr lang="en-GB" sz="1400" dirty="0"/>
              <a:t>Conesa, A. </a:t>
            </a:r>
            <a:r>
              <a:rPr lang="en-GB" sz="1400" i="1" dirty="0"/>
              <a:t>et al.</a:t>
            </a:r>
            <a:r>
              <a:rPr lang="en-GB" sz="1400" dirty="0"/>
              <a:t> A survey of best practices for RNA-seq data analysis. </a:t>
            </a:r>
            <a:r>
              <a:rPr lang="en-GB" sz="1400" i="1" dirty="0"/>
              <a:t>Genome Biol.</a:t>
            </a:r>
            <a:r>
              <a:rPr lang="en-GB" sz="1400" dirty="0"/>
              <a:t> </a:t>
            </a:r>
            <a:r>
              <a:rPr lang="en-GB" sz="1400" b="1" dirty="0"/>
              <a:t>17,</a:t>
            </a:r>
            <a:r>
              <a:rPr lang="en-GB" sz="1400" dirty="0"/>
              <a:t> 13 (2016).</a:t>
            </a:r>
            <a:endParaRPr lang="en-GB" sz="1400" dirty="0"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1F26F4-437C-5942-B195-F2CC2B3FFDFF}"/>
              </a:ext>
            </a:extLst>
          </p:cNvPr>
          <p:cNvSpPr/>
          <p:nvPr/>
        </p:nvSpPr>
        <p:spPr>
          <a:xfrm>
            <a:off x="2743200" y="4856813"/>
            <a:ext cx="2023672" cy="9743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BA0AE9-AFF2-7047-BB78-D0D907C58AF3}"/>
              </a:ext>
            </a:extLst>
          </p:cNvPr>
          <p:cNvGrpSpPr/>
          <p:nvPr/>
        </p:nvGrpSpPr>
        <p:grpSpPr>
          <a:xfrm>
            <a:off x="1067432" y="1489044"/>
            <a:ext cx="7398880" cy="4342130"/>
            <a:chOff x="1081539" y="1327148"/>
            <a:chExt cx="7398880" cy="434213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61A480-0C04-D245-9FF7-809A9EDA2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0890" y="1327148"/>
              <a:ext cx="5010150" cy="434213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61791A0-98D8-3343-80D1-92ECE4140E07}"/>
                </a:ext>
              </a:extLst>
            </p:cNvPr>
            <p:cNvSpPr/>
            <p:nvPr/>
          </p:nvSpPr>
          <p:spPr>
            <a:xfrm>
              <a:off x="5848662" y="3614425"/>
              <a:ext cx="672059" cy="454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29A55A-8F3B-0B44-8C7D-40A7B5FDCB5D}"/>
                </a:ext>
              </a:extLst>
            </p:cNvPr>
            <p:cNvSpPr/>
            <p:nvPr/>
          </p:nvSpPr>
          <p:spPr>
            <a:xfrm>
              <a:off x="5848662" y="2518348"/>
              <a:ext cx="791981" cy="359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8CDD34-F9D3-4445-B5F0-D8B182CC9D8E}"/>
                </a:ext>
              </a:extLst>
            </p:cNvPr>
            <p:cNvSpPr/>
            <p:nvPr/>
          </p:nvSpPr>
          <p:spPr>
            <a:xfrm>
              <a:off x="3243524" y="2563318"/>
              <a:ext cx="791981" cy="359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F88DC9-C821-124A-B2B9-A3C270A9343E}"/>
                </a:ext>
              </a:extLst>
            </p:cNvPr>
            <p:cNvSpPr/>
            <p:nvPr/>
          </p:nvSpPr>
          <p:spPr>
            <a:xfrm>
              <a:off x="3243524" y="3434544"/>
              <a:ext cx="791981" cy="359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32A1AB-23C0-C041-93D3-169F3640AA5E}"/>
                </a:ext>
              </a:extLst>
            </p:cNvPr>
            <p:cNvSpPr txBox="1"/>
            <p:nvPr/>
          </p:nvSpPr>
          <p:spPr>
            <a:xfrm>
              <a:off x="6818758" y="1327148"/>
              <a:ext cx="1661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kallisto</a:t>
              </a:r>
              <a:endParaRPr 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A4AD89-BEB7-FF4C-B20D-5BADD5D2D923}"/>
                </a:ext>
              </a:extLst>
            </p:cNvPr>
            <p:cNvSpPr txBox="1"/>
            <p:nvPr/>
          </p:nvSpPr>
          <p:spPr>
            <a:xfrm>
              <a:off x="1081539" y="1327148"/>
              <a:ext cx="1661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HISAT2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9196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446" y="283083"/>
            <a:ext cx="897910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600" b="1" spc="60" dirty="0">
                <a:latin typeface="+mn-lt"/>
              </a:rPr>
              <a:t>Mapping reads to the genome/transcriptome</a:t>
            </a:r>
            <a:endParaRPr sz="3600" b="1" dirty="0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D3388E-4131-7E40-B5B1-3070887FB621}"/>
              </a:ext>
            </a:extLst>
          </p:cNvPr>
          <p:cNvSpPr/>
          <p:nvPr/>
        </p:nvSpPr>
        <p:spPr>
          <a:xfrm>
            <a:off x="564417" y="1422576"/>
            <a:ext cx="827805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Requirements:</a:t>
            </a:r>
          </a:p>
          <a:p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reference genome sequence (</a:t>
            </a:r>
            <a:r>
              <a:rPr lang="en-US" sz="2000" dirty="0" err="1"/>
              <a:t>fasta</a:t>
            </a:r>
            <a:r>
              <a:rPr lang="en-US" sz="2000" dirty="0"/>
              <a:t>), or a reference transcriptome (</a:t>
            </a:r>
            <a:r>
              <a:rPr lang="en-US" sz="2000" dirty="0" err="1"/>
              <a:t>fasta</a:t>
            </a:r>
            <a:r>
              <a:rPr lang="en-US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spc="55" dirty="0">
                <a:cs typeface="Arial"/>
              </a:rPr>
              <a:t>The </a:t>
            </a:r>
            <a:r>
              <a:rPr lang="en-GB" sz="2000" spc="15" dirty="0">
                <a:cs typeface="Arial"/>
              </a:rPr>
              <a:t>reference </a:t>
            </a:r>
            <a:r>
              <a:rPr lang="en-GB" sz="2000" spc="5" dirty="0">
                <a:cs typeface="Arial"/>
              </a:rPr>
              <a:t>genome/transcriptome </a:t>
            </a:r>
            <a:r>
              <a:rPr lang="en-GB" sz="2000" spc="-20" dirty="0">
                <a:cs typeface="Arial"/>
              </a:rPr>
              <a:t>is </a:t>
            </a:r>
            <a:r>
              <a:rPr lang="en-GB" sz="2000" dirty="0">
                <a:cs typeface="Arial"/>
              </a:rPr>
              <a:t>pre-processed </a:t>
            </a:r>
            <a:r>
              <a:rPr lang="en-GB" sz="2000" spc="15" dirty="0">
                <a:cs typeface="Arial"/>
              </a:rPr>
              <a:t>by </a:t>
            </a:r>
            <a:r>
              <a:rPr lang="en-GB" sz="2000" spc="5" dirty="0">
                <a:cs typeface="Arial"/>
              </a:rPr>
              <a:t>indexing, </a:t>
            </a:r>
            <a:r>
              <a:rPr lang="en-GB" sz="2000" spc="15" dirty="0">
                <a:cs typeface="Arial"/>
              </a:rPr>
              <a:t>making </a:t>
            </a:r>
            <a:r>
              <a:rPr lang="en-GB" sz="2000" spc="35" dirty="0">
                <a:cs typeface="Arial"/>
              </a:rPr>
              <a:t>mapping</a:t>
            </a:r>
            <a:r>
              <a:rPr lang="en-GB" sz="2000" spc="-235" dirty="0">
                <a:cs typeface="Arial"/>
              </a:rPr>
              <a:t> </a:t>
            </a:r>
            <a:r>
              <a:rPr lang="en-GB" sz="2000" spc="5" dirty="0">
                <a:cs typeface="Arial"/>
              </a:rPr>
              <a:t>faster.</a:t>
            </a: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Mapping is guided by a genome annotation file (GFF3 or  GTF).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trimmed/cleaned (pre-processed) reads (</a:t>
            </a:r>
            <a:r>
              <a:rPr lang="en-US" sz="2000" dirty="0" err="1"/>
              <a:t>fastq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9619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6998" y="3145589"/>
            <a:ext cx="639000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600" b="1" spc="60" dirty="0">
                <a:latin typeface="+mn-lt"/>
              </a:rPr>
              <a:t>Mapping reads to the genome</a:t>
            </a:r>
            <a:endParaRPr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2578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bt0510-421-F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20" y="508000"/>
            <a:ext cx="7884492" cy="60175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9314" y="14214"/>
            <a:ext cx="739198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Transcript Reconstruction from RNA-</a:t>
            </a:r>
            <a:r>
              <a:rPr lang="en-US" sz="2800" b="1" dirty="0" err="1"/>
              <a:t>Seq</a:t>
            </a:r>
            <a:r>
              <a:rPr lang="en-US" sz="2800" b="1" dirty="0"/>
              <a:t> Reads</a:t>
            </a:r>
          </a:p>
        </p:txBody>
      </p:sp>
      <p:sp>
        <p:nvSpPr>
          <p:cNvPr id="8" name="Rectangle 7"/>
          <p:cNvSpPr/>
          <p:nvPr/>
        </p:nvSpPr>
        <p:spPr>
          <a:xfrm>
            <a:off x="5573059" y="1912470"/>
            <a:ext cx="3570940" cy="4930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13851" y="5407204"/>
            <a:ext cx="1310919" cy="7783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10496" y="4311579"/>
            <a:ext cx="5520945" cy="22473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457645" y="2219088"/>
            <a:ext cx="5615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HISAT2: </a:t>
            </a:r>
            <a:r>
              <a:rPr lang="en-US" sz="1600" dirty="0"/>
              <a:t>Hierarchical indexing for spliced alignment of transcripts</a:t>
            </a:r>
          </a:p>
        </p:txBody>
      </p:sp>
    </p:spTree>
    <p:extLst>
      <p:ext uri="{BB962C8B-B14F-4D97-AF65-F5344CB8AC3E}">
        <p14:creationId xmlns:p14="http://schemas.microsoft.com/office/powerpoint/2010/main" val="481535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bt0510-421-F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20" y="508000"/>
            <a:ext cx="7884492" cy="60175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9314" y="14214"/>
            <a:ext cx="739198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Transcript Reconstruction from RNA-</a:t>
            </a:r>
            <a:r>
              <a:rPr lang="en-US" sz="2800" b="1" dirty="0" err="1"/>
              <a:t>Seq</a:t>
            </a:r>
            <a:r>
              <a:rPr lang="en-US" sz="2800" b="1" dirty="0"/>
              <a:t> Reads</a:t>
            </a:r>
          </a:p>
        </p:txBody>
      </p:sp>
      <p:sp>
        <p:nvSpPr>
          <p:cNvPr id="8" name="Rectangle 7"/>
          <p:cNvSpPr/>
          <p:nvPr/>
        </p:nvSpPr>
        <p:spPr>
          <a:xfrm>
            <a:off x="5573059" y="1912470"/>
            <a:ext cx="3570940" cy="49305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13851" y="5407204"/>
            <a:ext cx="1310919" cy="7783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036443" y="453601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StringTie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57645" y="2219088"/>
            <a:ext cx="83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HISAT2</a:t>
            </a:r>
          </a:p>
        </p:txBody>
      </p:sp>
    </p:spTree>
    <p:extLst>
      <p:ext uri="{BB962C8B-B14F-4D97-AF65-F5344CB8AC3E}">
        <p14:creationId xmlns:p14="http://schemas.microsoft.com/office/powerpoint/2010/main" val="3189677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7065" y="619210"/>
            <a:ext cx="4130363" cy="53243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4396" y="150490"/>
            <a:ext cx="6477850" cy="408164"/>
          </a:xfrm>
          <a:prstGeom prst="rect">
            <a:avLst/>
          </a:prstGeom>
        </p:spPr>
        <p:txBody>
          <a:bodyPr vert="horz" wrap="square" lIns="0" tIns="23217" rIns="0" bIns="0" rtlCol="0" anchor="ctr">
            <a:spAutoFit/>
          </a:bodyPr>
          <a:lstStyle/>
          <a:p>
            <a:pPr marL="8929" marR="3572" indent="-6251">
              <a:lnSpc>
                <a:spcPts val="3023"/>
              </a:lnSpc>
              <a:spcBef>
                <a:spcPts val="183"/>
              </a:spcBef>
            </a:pPr>
            <a:r>
              <a:rPr lang="en-GB" sz="2531" b="1" spc="-35" dirty="0">
                <a:latin typeface="Helvetica"/>
                <a:cs typeface="Helvetica"/>
              </a:rPr>
              <a:t>HISAT2</a:t>
            </a:r>
            <a:r>
              <a:rPr sz="2531" b="1" spc="-35" dirty="0">
                <a:latin typeface="Helvetica"/>
                <a:cs typeface="Helvetica"/>
              </a:rPr>
              <a:t> </a:t>
            </a:r>
            <a:r>
              <a:rPr sz="2531" b="1" spc="-4" dirty="0">
                <a:latin typeface="Helvetica"/>
                <a:cs typeface="Helvetica"/>
              </a:rPr>
              <a:t>approach</a:t>
            </a:r>
            <a:r>
              <a:rPr sz="2531" b="1" spc="-56" dirty="0">
                <a:latin typeface="Helvetica"/>
                <a:cs typeface="Helvetica"/>
              </a:rPr>
              <a:t> </a:t>
            </a:r>
            <a:r>
              <a:rPr sz="2531" b="1" spc="-4" dirty="0">
                <a:latin typeface="Helvetica"/>
                <a:cs typeface="Helvetica"/>
              </a:rPr>
              <a:t>to alignment of</a:t>
            </a:r>
            <a:r>
              <a:rPr sz="2531" b="1" spc="-56" dirty="0">
                <a:latin typeface="Helvetica"/>
                <a:cs typeface="Helvetica"/>
              </a:rPr>
              <a:t> </a:t>
            </a:r>
            <a:r>
              <a:rPr sz="2531" b="1" spc="-4" dirty="0">
                <a:latin typeface="Helvetica"/>
                <a:cs typeface="Helvetica"/>
              </a:rPr>
              <a:t>reads</a:t>
            </a:r>
            <a:endParaRPr sz="2531" dirty="0">
              <a:latin typeface="Helvetica"/>
              <a:cs typeface="Helvetic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7E024D-A2E3-4D48-A030-BEB635F6C142}"/>
              </a:ext>
            </a:extLst>
          </p:cNvPr>
          <p:cNvSpPr/>
          <p:nvPr/>
        </p:nvSpPr>
        <p:spPr>
          <a:xfrm>
            <a:off x="425500" y="6064712"/>
            <a:ext cx="82132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/>
            <a:r>
              <a:rPr lang="en-GB" dirty="0"/>
              <a:t>Kim, D., Langmead, B. &amp; Salzberg, S. L. HISAT: a fast spliced aligner with low memory requirements. </a:t>
            </a:r>
            <a:r>
              <a:rPr lang="en-GB" i="1" dirty="0"/>
              <a:t>Nat. Methods</a:t>
            </a:r>
            <a:r>
              <a:rPr lang="en-GB" dirty="0"/>
              <a:t> </a:t>
            </a:r>
            <a:r>
              <a:rPr lang="en-GB" b="1" dirty="0"/>
              <a:t>12,</a:t>
            </a:r>
            <a:r>
              <a:rPr lang="en-GB" dirty="0"/>
              <a:t> 357–360 (2015).</a:t>
            </a:r>
            <a:endParaRPr lang="en-GB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1A7E9-104E-B443-A53F-3E5504668410}"/>
              </a:ext>
            </a:extLst>
          </p:cNvPr>
          <p:cNvSpPr txBox="1"/>
          <p:nvPr/>
        </p:nvSpPr>
        <p:spPr>
          <a:xfrm>
            <a:off x="425500" y="4938695"/>
            <a:ext cx="2531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Output: SAM/BAM file</a:t>
            </a:r>
          </a:p>
        </p:txBody>
      </p:sp>
    </p:spTree>
    <p:extLst>
      <p:ext uri="{BB962C8B-B14F-4D97-AF65-F5344CB8AC3E}">
        <p14:creationId xmlns:p14="http://schemas.microsoft.com/office/powerpoint/2010/main" val="3050221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6998" y="2868590"/>
            <a:ext cx="639000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600" b="1" spc="60" dirty="0">
                <a:latin typeface="+mn-lt"/>
              </a:rPr>
              <a:t>Mapping reads to the transcriptome</a:t>
            </a:r>
            <a:endParaRPr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166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9487" y="594430"/>
            <a:ext cx="124851" cy="253906"/>
          </a:xfrm>
          <a:prstGeom prst="rect">
            <a:avLst/>
          </a:prstGeom>
        </p:spPr>
        <p:txBody>
          <a:bodyPr vert="horz" wrap="square" lIns="0" tIns="12309" rIns="0" bIns="0" rtlCol="0">
            <a:spAutoFit/>
          </a:bodyPr>
          <a:lstStyle/>
          <a:p>
            <a:pPr marL="11723">
              <a:spcBef>
                <a:spcPts val="97"/>
              </a:spcBef>
            </a:pPr>
            <a:r>
              <a:rPr sz="1569" b="1" u="heavy" spc="-78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569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8095" y="438465"/>
            <a:ext cx="8702560" cy="565835"/>
          </a:xfrm>
          <a:prstGeom prst="rect">
            <a:avLst/>
          </a:prstGeom>
        </p:spPr>
        <p:txBody>
          <a:bodyPr vert="horz" wrap="square" lIns="0" tIns="11723" rIns="0" bIns="0" rtlCol="0" anchor="ctr">
            <a:spAutoFit/>
          </a:bodyPr>
          <a:lstStyle/>
          <a:p>
            <a:pPr marL="11723">
              <a:spcBef>
                <a:spcPts val="92"/>
              </a:spcBef>
            </a:pPr>
            <a:r>
              <a:rPr sz="3600" b="1" spc="-5" dirty="0"/>
              <a:t>Evolution </a:t>
            </a:r>
            <a:r>
              <a:rPr sz="3600" b="1" dirty="0"/>
              <a:t>of </a:t>
            </a:r>
            <a:r>
              <a:rPr sz="3600" b="1" spc="-5" dirty="0"/>
              <a:t>transcriptomics</a:t>
            </a:r>
            <a:r>
              <a:rPr sz="3600" b="1" spc="5" dirty="0"/>
              <a:t> </a:t>
            </a:r>
            <a:r>
              <a:rPr sz="3600" b="1" spc="-5" dirty="0"/>
              <a:t>technologies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5758" y="1723011"/>
            <a:ext cx="8067235" cy="3442358"/>
          </a:xfrm>
          <a:prstGeom prst="rect">
            <a:avLst/>
          </a:prstGeom>
        </p:spPr>
        <p:txBody>
          <a:bodyPr vert="horz" wrap="square" lIns="0" tIns="12895" rIns="0" bIns="0" rtlCol="0">
            <a:spAutoFit/>
          </a:bodyPr>
          <a:lstStyle/>
          <a:p>
            <a:pPr marL="433765" indent="-422041">
              <a:spcBef>
                <a:spcPts val="102"/>
              </a:spcBef>
              <a:buChar char="•"/>
              <a:tabLst>
                <a:tab pos="433179" algn="l"/>
                <a:tab pos="433765" algn="l"/>
                <a:tab pos="4105524" algn="l"/>
                <a:tab pos="4527565" algn="l"/>
              </a:tabLst>
            </a:pPr>
            <a:r>
              <a:rPr sz="2585" dirty="0">
                <a:latin typeface="Arial"/>
                <a:cs typeface="Arial"/>
              </a:rPr>
              <a:t>Northern</a:t>
            </a:r>
            <a:r>
              <a:rPr sz="2585" spc="23" dirty="0">
                <a:latin typeface="Arial"/>
                <a:cs typeface="Arial"/>
              </a:rPr>
              <a:t> </a:t>
            </a:r>
            <a:r>
              <a:rPr sz="2585" dirty="0">
                <a:latin typeface="Arial"/>
                <a:cs typeface="Arial"/>
              </a:rPr>
              <a:t>Blot	•	Single</a:t>
            </a:r>
            <a:r>
              <a:rPr sz="2585" spc="-78" dirty="0">
                <a:latin typeface="Arial"/>
                <a:cs typeface="Arial"/>
              </a:rPr>
              <a:t> </a:t>
            </a:r>
            <a:r>
              <a:rPr sz="2585" dirty="0">
                <a:latin typeface="Arial"/>
                <a:cs typeface="Arial"/>
              </a:rPr>
              <a:t>Genes</a:t>
            </a:r>
          </a:p>
          <a:p>
            <a:pPr>
              <a:spcBef>
                <a:spcPts val="23"/>
              </a:spcBef>
              <a:buFont typeface="Arial"/>
              <a:buChar char="•"/>
            </a:pPr>
            <a:endParaRPr sz="3969" dirty="0">
              <a:latin typeface="Times New Roman"/>
              <a:cs typeface="Times New Roman"/>
            </a:endParaRPr>
          </a:p>
          <a:p>
            <a:pPr marL="433765" indent="-422041">
              <a:buChar char="•"/>
              <a:tabLst>
                <a:tab pos="433179" algn="l"/>
                <a:tab pos="433765" algn="l"/>
                <a:tab pos="4105524" algn="l"/>
                <a:tab pos="4527565" algn="l"/>
              </a:tabLst>
            </a:pPr>
            <a:r>
              <a:rPr sz="2585" spc="-5" dirty="0">
                <a:latin typeface="Arial"/>
                <a:cs typeface="Arial"/>
              </a:rPr>
              <a:t>RT-PCR	</a:t>
            </a:r>
            <a:r>
              <a:rPr sz="2585" dirty="0">
                <a:latin typeface="Arial"/>
                <a:cs typeface="Arial"/>
              </a:rPr>
              <a:t>•	Multiple</a:t>
            </a:r>
            <a:r>
              <a:rPr sz="2585" spc="-65" dirty="0">
                <a:latin typeface="Arial"/>
                <a:cs typeface="Arial"/>
              </a:rPr>
              <a:t> </a:t>
            </a:r>
            <a:r>
              <a:rPr sz="2585" spc="-5" dirty="0">
                <a:latin typeface="Arial"/>
                <a:cs typeface="Arial"/>
              </a:rPr>
              <a:t>genes</a:t>
            </a:r>
            <a:endParaRPr sz="2585" dirty="0">
              <a:latin typeface="Arial"/>
              <a:cs typeface="Arial"/>
            </a:endParaRPr>
          </a:p>
          <a:p>
            <a:pPr>
              <a:spcBef>
                <a:spcPts val="23"/>
              </a:spcBef>
              <a:buFont typeface="Arial"/>
              <a:buChar char="•"/>
            </a:pPr>
            <a:endParaRPr sz="3969" dirty="0">
              <a:latin typeface="Times New Roman"/>
              <a:cs typeface="Times New Roman"/>
            </a:endParaRPr>
          </a:p>
          <a:p>
            <a:pPr marL="433765" indent="-422041">
              <a:buChar char="•"/>
              <a:tabLst>
                <a:tab pos="433179" algn="l"/>
                <a:tab pos="433765" algn="l"/>
                <a:tab pos="4105524" algn="l"/>
                <a:tab pos="4527565" algn="l"/>
              </a:tabLst>
            </a:pPr>
            <a:r>
              <a:rPr sz="2585" spc="-5" dirty="0">
                <a:latin typeface="Arial"/>
                <a:cs typeface="Arial"/>
              </a:rPr>
              <a:t>Microarrays	</a:t>
            </a:r>
            <a:r>
              <a:rPr sz="2585" dirty="0">
                <a:latin typeface="Arial"/>
                <a:cs typeface="Arial"/>
              </a:rPr>
              <a:t>•	</a:t>
            </a:r>
            <a:r>
              <a:rPr sz="2585" spc="5" dirty="0">
                <a:latin typeface="Arial"/>
                <a:cs typeface="Arial"/>
              </a:rPr>
              <a:t>Whole</a:t>
            </a:r>
            <a:r>
              <a:rPr sz="2585" spc="-111" dirty="0">
                <a:latin typeface="Arial"/>
                <a:cs typeface="Arial"/>
              </a:rPr>
              <a:t> </a:t>
            </a:r>
            <a:r>
              <a:rPr sz="2585" dirty="0">
                <a:latin typeface="Arial"/>
                <a:cs typeface="Arial"/>
              </a:rPr>
              <a:t>Genomes</a:t>
            </a:r>
          </a:p>
          <a:p>
            <a:pPr>
              <a:spcBef>
                <a:spcPts val="51"/>
              </a:spcBef>
              <a:buFont typeface="Arial"/>
              <a:buChar char="•"/>
            </a:pPr>
            <a:endParaRPr sz="3923" dirty="0">
              <a:latin typeface="Times New Roman"/>
              <a:cs typeface="Times New Roman"/>
            </a:endParaRPr>
          </a:p>
          <a:p>
            <a:pPr marL="433765" indent="-422041">
              <a:buChar char="•"/>
              <a:tabLst>
                <a:tab pos="433179" algn="l"/>
                <a:tab pos="433765" algn="l"/>
                <a:tab pos="4105524" algn="l"/>
                <a:tab pos="4527565" algn="l"/>
              </a:tabLst>
            </a:pPr>
            <a:r>
              <a:rPr sz="2585" dirty="0">
                <a:latin typeface="Arial"/>
                <a:cs typeface="Arial"/>
              </a:rPr>
              <a:t>(NGS)</a:t>
            </a:r>
            <a:r>
              <a:rPr sz="2585" spc="-14" dirty="0">
                <a:latin typeface="Arial"/>
                <a:cs typeface="Arial"/>
              </a:rPr>
              <a:t> </a:t>
            </a:r>
            <a:r>
              <a:rPr sz="2585" dirty="0">
                <a:latin typeface="Arial"/>
                <a:cs typeface="Arial"/>
              </a:rPr>
              <a:t>RNA-seq	•	Populations of</a:t>
            </a:r>
            <a:r>
              <a:rPr sz="2585" spc="-55" dirty="0">
                <a:latin typeface="Arial"/>
                <a:cs typeface="Arial"/>
              </a:rPr>
              <a:t> </a:t>
            </a:r>
            <a:r>
              <a:rPr sz="2585" dirty="0">
                <a:latin typeface="Arial"/>
                <a:cs typeface="Arial"/>
              </a:rPr>
              <a:t>genomes</a:t>
            </a:r>
          </a:p>
        </p:txBody>
      </p:sp>
    </p:spTree>
    <p:extLst>
      <p:ext uri="{BB962C8B-B14F-4D97-AF65-F5344CB8AC3E}">
        <p14:creationId xmlns:p14="http://schemas.microsoft.com/office/powerpoint/2010/main" val="2657151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793" y="370842"/>
            <a:ext cx="8079699" cy="558867"/>
          </a:xfrm>
          <a:prstGeom prst="rect">
            <a:avLst/>
          </a:prstGeom>
        </p:spPr>
        <p:txBody>
          <a:bodyPr vert="horz" wrap="square" lIns="0" tIns="4822" rIns="0" bIns="0" rtlCol="0" anchor="ctr">
            <a:spAutoFit/>
          </a:bodyPr>
          <a:lstStyle/>
          <a:p>
            <a:pPr marL="5359">
              <a:spcBef>
                <a:spcPts val="38"/>
              </a:spcBef>
            </a:pPr>
            <a:r>
              <a:rPr sz="3600" b="1" spc="-112" dirty="0">
                <a:latin typeface="+mn-lt"/>
              </a:rPr>
              <a:t>Pseudo-aligners </a:t>
            </a:r>
            <a:r>
              <a:rPr sz="3600" b="1" spc="-95" dirty="0">
                <a:latin typeface="+mn-lt"/>
              </a:rPr>
              <a:t>(</a:t>
            </a:r>
            <a:r>
              <a:rPr sz="3600" b="1" spc="-76" dirty="0" err="1">
                <a:latin typeface="+mn-lt"/>
              </a:rPr>
              <a:t>ka</a:t>
            </a:r>
            <a:r>
              <a:rPr lang="en-GB" sz="3600" b="1" spc="-76" dirty="0">
                <a:latin typeface="+mn-lt"/>
              </a:rPr>
              <a:t>l</a:t>
            </a:r>
            <a:r>
              <a:rPr sz="3600" b="1" spc="-76" dirty="0" err="1">
                <a:latin typeface="+mn-lt"/>
              </a:rPr>
              <a:t>listo</a:t>
            </a:r>
            <a:r>
              <a:rPr sz="3600" b="1" spc="-76" dirty="0">
                <a:latin typeface="+mn-lt"/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413D9E-2A21-1446-AC0C-F234ECC68A10}"/>
              </a:ext>
            </a:extLst>
          </p:cNvPr>
          <p:cNvSpPr/>
          <p:nvPr/>
        </p:nvSpPr>
        <p:spPr>
          <a:xfrm>
            <a:off x="457200" y="1450379"/>
            <a:ext cx="645326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Quasi-mapping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Probabilistic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Map to transcripts, not genome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Does transcript quantifications (or gene)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FAST and can run on most laptops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Reports suggest differences between ‘traditional’ mappers are in the low abundance genes.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92825A-31B0-874A-B242-1D79CB246CC2}"/>
              </a:ext>
            </a:extLst>
          </p:cNvPr>
          <p:cNvSpPr/>
          <p:nvPr/>
        </p:nvSpPr>
        <p:spPr>
          <a:xfrm>
            <a:off x="314793" y="5849622"/>
            <a:ext cx="85516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/>
            <a:r>
              <a:rPr lang="en-GB" dirty="0"/>
              <a:t>Bray, N. L., Pimentel, H., </a:t>
            </a:r>
            <a:r>
              <a:rPr lang="en-GB" dirty="0" err="1"/>
              <a:t>Melsted</a:t>
            </a:r>
            <a:r>
              <a:rPr lang="en-GB" dirty="0"/>
              <a:t>, P. &amp; </a:t>
            </a:r>
            <a:r>
              <a:rPr lang="en-GB" dirty="0" err="1"/>
              <a:t>Pachter</a:t>
            </a:r>
            <a:r>
              <a:rPr lang="en-GB" dirty="0"/>
              <a:t>, L. Near-optimal probabilistic RNA-seq quantification. </a:t>
            </a:r>
            <a:r>
              <a:rPr lang="en-GB" i="1" dirty="0"/>
              <a:t>Nat. </a:t>
            </a:r>
            <a:r>
              <a:rPr lang="en-GB" i="1" dirty="0" err="1"/>
              <a:t>Biotechnol</a:t>
            </a:r>
            <a:r>
              <a:rPr lang="en-GB" i="1" dirty="0"/>
              <a:t>.</a:t>
            </a:r>
            <a:r>
              <a:rPr lang="en-GB" dirty="0"/>
              <a:t> </a:t>
            </a:r>
            <a:r>
              <a:rPr lang="en-GB" b="1" dirty="0"/>
              <a:t>34,</a:t>
            </a:r>
            <a:r>
              <a:rPr lang="en-GB" dirty="0"/>
              <a:t> 525–527 (2016).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58775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2149" y="206436"/>
            <a:ext cx="3331220" cy="562113"/>
          </a:xfrm>
          <a:prstGeom prst="rect">
            <a:avLst/>
          </a:prstGeom>
        </p:spPr>
        <p:txBody>
          <a:bodyPr vert="horz" wrap="square" lIns="0" tIns="8037" rIns="0" bIns="0" rtlCol="0" anchor="ctr">
            <a:spAutoFit/>
          </a:bodyPr>
          <a:lstStyle/>
          <a:p>
            <a:pPr marL="8929">
              <a:spcBef>
                <a:spcPts val="63"/>
              </a:spcBef>
            </a:pPr>
            <a:r>
              <a:rPr sz="3600" b="1" spc="-4" dirty="0" err="1">
                <a:latin typeface="+mn-lt"/>
              </a:rPr>
              <a:t>kallisto</a:t>
            </a:r>
            <a:endParaRPr sz="3600" b="1" dirty="0">
              <a:latin typeface="+mn-l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38968" y="737771"/>
            <a:ext cx="5804297" cy="5473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0C8D0-D4EF-CC42-8E83-99D5EA4BD37B}"/>
              </a:ext>
            </a:extLst>
          </p:cNvPr>
          <p:cNvSpPr/>
          <p:nvPr/>
        </p:nvSpPr>
        <p:spPr>
          <a:xfrm>
            <a:off x="723008" y="6211669"/>
            <a:ext cx="85516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/>
            <a:r>
              <a:rPr lang="en-GB" sz="1400" dirty="0"/>
              <a:t>Bray, N. L., Pimentel, H., </a:t>
            </a:r>
            <a:r>
              <a:rPr lang="en-GB" sz="1400" dirty="0" err="1"/>
              <a:t>Melsted</a:t>
            </a:r>
            <a:r>
              <a:rPr lang="en-GB" sz="1400" dirty="0"/>
              <a:t>, P. &amp; </a:t>
            </a:r>
            <a:r>
              <a:rPr lang="en-GB" sz="1400" dirty="0" err="1"/>
              <a:t>Pachter</a:t>
            </a:r>
            <a:r>
              <a:rPr lang="en-GB" sz="1400" dirty="0"/>
              <a:t>, L. Near-optimal probabilistic RNA-seq quantification.</a:t>
            </a:r>
          </a:p>
          <a:p>
            <a:pPr marL="406400" indent="-406400"/>
            <a:r>
              <a:rPr lang="en-GB" sz="1400" i="1" dirty="0"/>
              <a:t>Nat. </a:t>
            </a:r>
            <a:r>
              <a:rPr lang="en-GB" sz="1400" i="1" dirty="0" err="1"/>
              <a:t>Biotechnol</a:t>
            </a:r>
            <a:r>
              <a:rPr lang="en-GB" sz="1400" i="1" dirty="0"/>
              <a:t>.</a:t>
            </a:r>
            <a:r>
              <a:rPr lang="en-GB" sz="1400" dirty="0"/>
              <a:t> </a:t>
            </a:r>
            <a:r>
              <a:rPr lang="en-GB" sz="1400" b="1" dirty="0"/>
              <a:t>34,</a:t>
            </a:r>
            <a:r>
              <a:rPr lang="en-GB" sz="1400" dirty="0"/>
              <a:t> 525–527 (2016).</a:t>
            </a:r>
            <a:endParaRPr lang="en-GB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36661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5111" y="378430"/>
            <a:ext cx="5933777" cy="501460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  <a:tabLst>
                <a:tab pos="2390392" algn="l"/>
                <a:tab pos="3104742" algn="l"/>
              </a:tabLst>
            </a:pPr>
            <a:r>
              <a:rPr sz="3200" b="1" dirty="0" err="1">
                <a:latin typeface="+mn-lt"/>
              </a:rPr>
              <a:t>kallisto</a:t>
            </a:r>
            <a:endParaRPr sz="3200" b="1" dirty="0">
              <a:latin typeface="+mn-l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35842" y="1066480"/>
            <a:ext cx="7072313" cy="5188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BB906C-C365-C14D-B400-9544058E9AC7}"/>
              </a:ext>
            </a:extLst>
          </p:cNvPr>
          <p:cNvSpPr/>
          <p:nvPr/>
        </p:nvSpPr>
        <p:spPr>
          <a:xfrm>
            <a:off x="723008" y="6211669"/>
            <a:ext cx="85516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/>
            <a:r>
              <a:rPr lang="en-GB" sz="1400" dirty="0"/>
              <a:t>Bray, N. L., Pimentel, H., </a:t>
            </a:r>
            <a:r>
              <a:rPr lang="en-GB" sz="1400" dirty="0" err="1"/>
              <a:t>Melsted</a:t>
            </a:r>
            <a:r>
              <a:rPr lang="en-GB" sz="1400" dirty="0"/>
              <a:t>, P. &amp; </a:t>
            </a:r>
            <a:r>
              <a:rPr lang="en-GB" sz="1400" dirty="0" err="1"/>
              <a:t>Pachter</a:t>
            </a:r>
            <a:r>
              <a:rPr lang="en-GB" sz="1400" dirty="0"/>
              <a:t>, L. Near-optimal probabilistic RNA-seq quantification.</a:t>
            </a:r>
          </a:p>
          <a:p>
            <a:pPr marL="406400" indent="-406400"/>
            <a:r>
              <a:rPr lang="en-GB" sz="1400" i="1" dirty="0"/>
              <a:t>Nat. </a:t>
            </a:r>
            <a:r>
              <a:rPr lang="en-GB" sz="1400" i="1" dirty="0" err="1"/>
              <a:t>Biotechnol</a:t>
            </a:r>
            <a:r>
              <a:rPr lang="en-GB" sz="1400" i="1" dirty="0"/>
              <a:t>.</a:t>
            </a:r>
            <a:r>
              <a:rPr lang="en-GB" sz="1400" dirty="0"/>
              <a:t> </a:t>
            </a:r>
            <a:r>
              <a:rPr lang="en-GB" sz="1400" b="1" dirty="0"/>
              <a:t>34,</a:t>
            </a:r>
            <a:r>
              <a:rPr lang="en-GB" sz="1400" dirty="0"/>
              <a:t> 525–527 (2016).</a:t>
            </a:r>
            <a:endParaRPr lang="en-GB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78871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0094" y="418991"/>
            <a:ext cx="7649617" cy="1268978"/>
          </a:xfrm>
          <a:prstGeom prst="rect">
            <a:avLst/>
          </a:prstGeom>
        </p:spPr>
        <p:txBody>
          <a:bodyPr vert="horz" wrap="square" lIns="0" tIns="37505" rIns="0" bIns="0" rtlCol="0" anchor="ctr">
            <a:spAutoFit/>
          </a:bodyPr>
          <a:lstStyle/>
          <a:p>
            <a:pPr marL="8929" marR="3572" indent="642915">
              <a:lnSpc>
                <a:spcPts val="4781"/>
              </a:lnSpc>
              <a:spcBef>
                <a:spcPts val="295"/>
              </a:spcBef>
            </a:pPr>
            <a:r>
              <a:rPr sz="3600" b="1" dirty="0">
                <a:latin typeface="+mn-lt"/>
              </a:rPr>
              <a:t>Pseudoalignment evaluates </a:t>
            </a:r>
            <a:r>
              <a:rPr sz="3600" b="1" dirty="0" err="1">
                <a:latin typeface="+mn-lt"/>
              </a:rPr>
              <a:t>kmers</a:t>
            </a:r>
            <a:r>
              <a:rPr sz="3600" b="1" dirty="0">
                <a:latin typeface="+mn-lt"/>
              </a:rPr>
              <a:t> </a:t>
            </a:r>
            <a:r>
              <a:rPr sz="3600" b="1" spc="11" dirty="0">
                <a:latin typeface="+mn-lt"/>
              </a:rPr>
              <a:t>(short </a:t>
            </a:r>
            <a:r>
              <a:rPr sz="3600" b="1" dirty="0">
                <a:latin typeface="+mn-lt"/>
              </a:rPr>
              <a:t>segments) of a</a:t>
            </a:r>
            <a:r>
              <a:rPr sz="3600" b="1" spc="-70" dirty="0">
                <a:latin typeface="+mn-lt"/>
              </a:rPr>
              <a:t> </a:t>
            </a:r>
            <a:r>
              <a:rPr sz="3600" b="1" spc="-18" dirty="0">
                <a:latin typeface="+mn-lt"/>
              </a:rPr>
              <a:t>read</a:t>
            </a:r>
            <a:endParaRPr sz="3600" b="1" dirty="0">
              <a:latin typeface="+mn-l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089547"/>
            <a:ext cx="9144000" cy="285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2477308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35BFAB4-FCAD-D540-9FA8-0D086FDDEFCF}"/>
              </a:ext>
            </a:extLst>
          </p:cNvPr>
          <p:cNvGrpSpPr/>
          <p:nvPr/>
        </p:nvGrpSpPr>
        <p:grpSpPr>
          <a:xfrm>
            <a:off x="4136231" y="770493"/>
            <a:ext cx="5007769" cy="5815335"/>
            <a:chOff x="3919240" y="730767"/>
            <a:chExt cx="5357813" cy="5947172"/>
          </a:xfrm>
        </p:grpSpPr>
        <p:sp>
          <p:nvSpPr>
            <p:cNvPr id="6" name="object 6"/>
            <p:cNvSpPr/>
            <p:nvPr/>
          </p:nvSpPr>
          <p:spPr>
            <a:xfrm>
              <a:off x="3919240" y="730767"/>
              <a:ext cx="5357813" cy="59471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5752760" y="1744126"/>
              <a:ext cx="988070" cy="257868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617" dirty="0">
                  <a:latin typeface="Helvetica-Light"/>
                  <a:cs typeface="Helvetica-Light"/>
                </a:rPr>
                <a:t>transcripts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1E25BC-61F9-1444-AD33-607F61A4E40A}"/>
                </a:ext>
              </a:extLst>
            </p:cNvPr>
            <p:cNvSpPr/>
            <p:nvPr/>
          </p:nvSpPr>
          <p:spPr>
            <a:xfrm>
              <a:off x="6060796" y="856385"/>
              <a:ext cx="6024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pc="-14" dirty="0"/>
                <a:t>read</a:t>
              </a:r>
              <a:endParaRPr lang="en-US" dirty="0"/>
            </a:p>
          </p:txBody>
        </p:sp>
      </p:grpSp>
      <p:sp>
        <p:nvSpPr>
          <p:cNvPr id="2" name="object 2"/>
          <p:cNvSpPr txBox="1"/>
          <p:nvPr/>
        </p:nvSpPr>
        <p:spPr>
          <a:xfrm>
            <a:off x="98227" y="2363421"/>
            <a:ext cx="111621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dirty="0">
                <a:latin typeface="Helvetica-Light"/>
                <a:cs typeface="Helvetica-Light"/>
              </a:rPr>
              <a:t>•</a:t>
            </a:r>
            <a:endParaRPr sz="1477">
              <a:latin typeface="Helvetica-Light"/>
              <a:cs typeface="Helvetica-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9328" y="2330649"/>
            <a:ext cx="3130302" cy="923547"/>
          </a:xfrm>
          <a:prstGeom prst="rect">
            <a:avLst/>
          </a:prstGeom>
        </p:spPr>
        <p:txBody>
          <a:bodyPr vert="horz" wrap="square" lIns="0" tIns="5358" rIns="0" bIns="0" rtlCol="0">
            <a:spAutoFit/>
          </a:bodyPr>
          <a:lstStyle/>
          <a:p>
            <a:pPr marL="8929" marR="3572">
              <a:lnSpc>
                <a:spcPct val="101200"/>
              </a:lnSpc>
              <a:spcBef>
                <a:spcPts val="42"/>
              </a:spcBef>
            </a:pPr>
            <a:r>
              <a:rPr sz="1969" dirty="0">
                <a:latin typeface="Helvetica-Light"/>
                <a:cs typeface="Helvetica-Light"/>
              </a:rPr>
              <a:t>Construct a de-Bruijn</a:t>
            </a:r>
            <a:r>
              <a:rPr sz="1969" spc="-70" dirty="0">
                <a:latin typeface="Helvetica-Light"/>
                <a:cs typeface="Helvetica-Light"/>
              </a:rPr>
              <a:t> </a:t>
            </a:r>
            <a:r>
              <a:rPr sz="1969" dirty="0">
                <a:latin typeface="Helvetica-Light"/>
                <a:cs typeface="Helvetica-Light"/>
              </a:rPr>
              <a:t>graph  </a:t>
            </a:r>
            <a:r>
              <a:rPr sz="1969" spc="-11" dirty="0">
                <a:latin typeface="Helvetica-Light"/>
                <a:cs typeface="Helvetica-Light"/>
              </a:rPr>
              <a:t>from </a:t>
            </a:r>
            <a:r>
              <a:rPr sz="1969" dirty="0">
                <a:latin typeface="Helvetica-Light"/>
                <a:cs typeface="Helvetica-Light"/>
              </a:rPr>
              <a:t>the transcriptome (t-  DBG)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227" y="3559999"/>
            <a:ext cx="111621" cy="23632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77" dirty="0">
                <a:latin typeface="Helvetica-Light"/>
                <a:cs typeface="Helvetica-Light"/>
              </a:rPr>
              <a:t>•</a:t>
            </a:r>
            <a:endParaRPr sz="1477">
              <a:latin typeface="Helvetica-Light"/>
              <a:cs typeface="Helvetica-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9328" y="3527226"/>
            <a:ext cx="3237012" cy="1229592"/>
          </a:xfrm>
          <a:prstGeom prst="rect">
            <a:avLst/>
          </a:prstGeom>
        </p:spPr>
        <p:txBody>
          <a:bodyPr vert="horz" wrap="square" lIns="0" tIns="5358" rIns="0" bIns="0" rtlCol="0">
            <a:spAutoFit/>
          </a:bodyPr>
          <a:lstStyle/>
          <a:p>
            <a:pPr marL="8929" marR="3572">
              <a:lnSpc>
                <a:spcPct val="101200"/>
              </a:lnSpc>
              <a:spcBef>
                <a:spcPts val="42"/>
              </a:spcBef>
            </a:pPr>
            <a:r>
              <a:rPr sz="1969" dirty="0">
                <a:latin typeface="Helvetica-Light"/>
                <a:cs typeface="Helvetica-Light"/>
              </a:rPr>
              <a:t>Evaluate k-mers of </a:t>
            </a:r>
            <a:r>
              <a:rPr sz="1969" spc="-11" dirty="0">
                <a:latin typeface="Helvetica-Light"/>
                <a:cs typeface="Helvetica-Light"/>
              </a:rPr>
              <a:t>reads </a:t>
            </a:r>
            <a:r>
              <a:rPr sz="1969" dirty="0">
                <a:latin typeface="Helvetica-Light"/>
                <a:cs typeface="Helvetica-Light"/>
              </a:rPr>
              <a:t>for  compatibility with the t-DBG;  can skip over k-mers </a:t>
            </a:r>
            <a:r>
              <a:rPr sz="1969" spc="-11" dirty="0">
                <a:latin typeface="Helvetica-Light"/>
                <a:cs typeface="Helvetica-Light"/>
              </a:rPr>
              <a:t>where  </a:t>
            </a:r>
            <a:r>
              <a:rPr sz="1969" dirty="0">
                <a:latin typeface="Helvetica-Light"/>
                <a:cs typeface="Helvetica-Light"/>
              </a:rPr>
              <a:t>compatibility </a:t>
            </a:r>
            <a:r>
              <a:rPr sz="1969" spc="-7" dirty="0">
                <a:latin typeface="Helvetica-Light"/>
                <a:cs typeface="Helvetica-Light"/>
              </a:rPr>
              <a:t>doesn’t</a:t>
            </a:r>
            <a:r>
              <a:rPr sz="1969" spc="-60" dirty="0">
                <a:latin typeface="Helvetica-Light"/>
                <a:cs typeface="Helvetica-Light"/>
              </a:rPr>
              <a:t> </a:t>
            </a:r>
            <a:r>
              <a:rPr sz="1969" dirty="0">
                <a:latin typeface="Helvetica-Light"/>
                <a:cs typeface="Helvetica-Light"/>
              </a:rPr>
              <a:t>change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9328" y="183785"/>
            <a:ext cx="8267551" cy="1396192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</a:pPr>
            <a:r>
              <a:rPr sz="3200" b="1" spc="-4" dirty="0">
                <a:latin typeface="+mn-lt"/>
                <a:cs typeface="Helvetica"/>
              </a:rPr>
              <a:t>Which transcripts </a:t>
            </a:r>
            <a:r>
              <a:rPr sz="3200" b="1" dirty="0">
                <a:latin typeface="+mn-lt"/>
                <a:cs typeface="Helvetica"/>
              </a:rPr>
              <a:t>are </a:t>
            </a:r>
            <a:r>
              <a:rPr sz="3200" b="1" spc="-4" dirty="0">
                <a:latin typeface="+mn-lt"/>
                <a:cs typeface="Helvetica"/>
              </a:rPr>
              <a:t>the </a:t>
            </a:r>
            <a:r>
              <a:rPr sz="3200" b="1" dirty="0">
                <a:latin typeface="+mn-lt"/>
                <a:cs typeface="Helvetica"/>
              </a:rPr>
              <a:t>read </a:t>
            </a:r>
            <a:r>
              <a:rPr sz="3200" b="1" spc="-4" dirty="0">
                <a:latin typeface="+mn-lt"/>
                <a:cs typeface="Helvetica"/>
              </a:rPr>
              <a:t>k-mers </a:t>
            </a:r>
            <a:r>
              <a:rPr sz="3200" b="1" i="1" spc="-4" dirty="0">
                <a:latin typeface="+mn-lt"/>
                <a:cs typeface="Helvetica-BoldOblique"/>
              </a:rPr>
              <a:t>compatible</a:t>
            </a:r>
            <a:r>
              <a:rPr sz="3200" b="1" i="1" dirty="0">
                <a:latin typeface="+mn-lt"/>
                <a:cs typeface="Helvetica-BoldOblique"/>
              </a:rPr>
              <a:t> </a:t>
            </a:r>
            <a:r>
              <a:rPr sz="3200" b="1" i="1" spc="-4" dirty="0">
                <a:latin typeface="+mn-lt"/>
                <a:cs typeface="Helvetica-BoldOblique"/>
              </a:rPr>
              <a:t>with?</a:t>
            </a:r>
          </a:p>
          <a:p>
            <a:pPr marL="1834986">
              <a:spcBef>
                <a:spcPts val="70"/>
              </a:spcBef>
            </a:pPr>
            <a:endParaRPr sz="253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771149-BEA4-F540-A30C-0920458F46AB}"/>
              </a:ext>
            </a:extLst>
          </p:cNvPr>
          <p:cNvSpPr/>
          <p:nvPr/>
        </p:nvSpPr>
        <p:spPr>
          <a:xfrm>
            <a:off x="55258" y="6441978"/>
            <a:ext cx="85516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/>
            <a:r>
              <a:rPr lang="en-GB" sz="1000" dirty="0"/>
              <a:t>Bray, N. L., Pimentel, H., </a:t>
            </a:r>
            <a:r>
              <a:rPr lang="en-GB" sz="1000" dirty="0" err="1"/>
              <a:t>Melsted</a:t>
            </a:r>
            <a:r>
              <a:rPr lang="en-GB" sz="1000" dirty="0"/>
              <a:t>, P. &amp; </a:t>
            </a:r>
            <a:r>
              <a:rPr lang="en-GB" sz="1000" dirty="0" err="1"/>
              <a:t>Pachter</a:t>
            </a:r>
            <a:r>
              <a:rPr lang="en-GB" sz="1000" dirty="0"/>
              <a:t>, L. Near-optimal probabilistic RNA-seq quantification.</a:t>
            </a:r>
          </a:p>
          <a:p>
            <a:pPr marL="406400" indent="-406400"/>
            <a:r>
              <a:rPr lang="en-GB" sz="1000" i="1" dirty="0"/>
              <a:t>Nat. </a:t>
            </a:r>
            <a:r>
              <a:rPr lang="en-GB" sz="1000" i="1" dirty="0" err="1"/>
              <a:t>Biotechnol</a:t>
            </a:r>
            <a:r>
              <a:rPr lang="en-GB" sz="1000" i="1" dirty="0"/>
              <a:t>.</a:t>
            </a:r>
            <a:r>
              <a:rPr lang="en-GB" sz="1000" dirty="0"/>
              <a:t> </a:t>
            </a:r>
            <a:r>
              <a:rPr lang="en-GB" sz="1000" b="1" dirty="0"/>
              <a:t>34,</a:t>
            </a:r>
            <a:r>
              <a:rPr lang="en-GB" sz="1000" dirty="0"/>
              <a:t> 525–527 (2016).</a:t>
            </a:r>
            <a:endParaRPr lang="en-GB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680338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47035" y="6505897"/>
            <a:ext cx="1237957" cy="0"/>
          </a:xfrm>
          <a:custGeom>
            <a:avLst/>
            <a:gdLst/>
            <a:ahLst/>
            <a:cxnLst/>
            <a:rect l="l" t="t" r="r" b="b"/>
            <a:pathLst>
              <a:path w="1341120">
                <a:moveTo>
                  <a:pt x="0" y="0"/>
                </a:moveTo>
                <a:lnTo>
                  <a:pt x="1341120" y="0"/>
                </a:lnTo>
              </a:path>
            </a:pathLst>
          </a:custGeom>
          <a:ln w="1523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3" name="object 3"/>
          <p:cNvSpPr txBox="1"/>
          <p:nvPr/>
        </p:nvSpPr>
        <p:spPr>
          <a:xfrm>
            <a:off x="679702" y="1414834"/>
            <a:ext cx="8372622" cy="3760087"/>
          </a:xfrm>
          <a:prstGeom prst="rect">
            <a:avLst/>
          </a:prstGeom>
        </p:spPr>
        <p:txBody>
          <a:bodyPr vert="horz" wrap="square" lIns="0" tIns="104921" rIns="0" bIns="0" rtlCol="0">
            <a:spAutoFit/>
          </a:bodyPr>
          <a:lstStyle/>
          <a:p>
            <a:pPr marL="329427" indent="-317703">
              <a:spcBef>
                <a:spcPts val="825"/>
              </a:spcBef>
              <a:buFont typeface="Times New Roman"/>
              <a:buChar char="•"/>
              <a:tabLst>
                <a:tab pos="329427" algn="l"/>
                <a:tab pos="330013" algn="l"/>
              </a:tabLst>
            </a:pPr>
            <a:r>
              <a:rPr spc="-18" dirty="0">
                <a:cs typeface="Arial"/>
              </a:rPr>
              <a:t>Two </a:t>
            </a:r>
            <a:r>
              <a:rPr spc="-5" dirty="0">
                <a:cs typeface="Arial"/>
              </a:rPr>
              <a:t>main sources of bias</a:t>
            </a:r>
            <a:endParaRPr dirty="0">
              <a:cs typeface="Arial"/>
            </a:endParaRPr>
          </a:p>
          <a:p>
            <a:pPr marL="698127" lvl="1" indent="-264362">
              <a:spcBef>
                <a:spcPts val="655"/>
              </a:spcBef>
              <a:buFont typeface="Times New Roman"/>
              <a:buChar char="–"/>
              <a:tabLst>
                <a:tab pos="698713" algn="l"/>
              </a:tabLst>
            </a:pPr>
            <a:r>
              <a:rPr dirty="0">
                <a:cs typeface="Arial"/>
              </a:rPr>
              <a:t>Influence of </a:t>
            </a:r>
            <a:r>
              <a:rPr b="1" spc="-5" dirty="0">
                <a:cs typeface="Arial"/>
              </a:rPr>
              <a:t>length</a:t>
            </a:r>
            <a:r>
              <a:rPr spc="-5" dirty="0">
                <a:cs typeface="Arial"/>
              </a:rPr>
              <a:t>: </a:t>
            </a:r>
            <a:r>
              <a:rPr dirty="0">
                <a:cs typeface="Arial"/>
              </a:rPr>
              <a:t>Counts are proportional to</a:t>
            </a:r>
            <a:r>
              <a:rPr spc="23" dirty="0">
                <a:cs typeface="Arial"/>
              </a:rPr>
              <a:t> </a:t>
            </a:r>
            <a:r>
              <a:rPr dirty="0">
                <a:cs typeface="Arial"/>
              </a:rPr>
              <a:t>the</a:t>
            </a:r>
          </a:p>
          <a:p>
            <a:pPr marL="698127"/>
            <a:r>
              <a:rPr dirty="0">
                <a:cs typeface="Arial"/>
              </a:rPr>
              <a:t>transcript length times the </a:t>
            </a:r>
            <a:r>
              <a:rPr spc="-5" dirty="0">
                <a:cs typeface="Arial"/>
              </a:rPr>
              <a:t>mRNA </a:t>
            </a:r>
            <a:r>
              <a:rPr dirty="0">
                <a:cs typeface="Arial"/>
              </a:rPr>
              <a:t>expression</a:t>
            </a:r>
            <a:r>
              <a:rPr spc="-14" dirty="0">
                <a:cs typeface="Arial"/>
              </a:rPr>
              <a:t> </a:t>
            </a:r>
            <a:r>
              <a:rPr spc="-5" dirty="0">
                <a:cs typeface="Arial"/>
              </a:rPr>
              <a:t>level.</a:t>
            </a:r>
            <a:endParaRPr dirty="0">
              <a:cs typeface="Arial"/>
            </a:endParaRPr>
          </a:p>
          <a:p>
            <a:pPr marL="698127" marR="1305983" lvl="1" indent="-264362">
              <a:spcBef>
                <a:spcPts val="642"/>
              </a:spcBef>
              <a:buFont typeface="Times New Roman"/>
              <a:buChar char="–"/>
              <a:tabLst>
                <a:tab pos="698713" algn="l"/>
              </a:tabLst>
            </a:pPr>
            <a:r>
              <a:rPr dirty="0">
                <a:cs typeface="Arial"/>
              </a:rPr>
              <a:t>Influence of </a:t>
            </a:r>
            <a:r>
              <a:rPr b="1" spc="-5" dirty="0">
                <a:cs typeface="Arial"/>
              </a:rPr>
              <a:t>sequencing depth</a:t>
            </a:r>
            <a:r>
              <a:rPr spc="-5" dirty="0">
                <a:cs typeface="Arial"/>
              </a:rPr>
              <a:t>: The </a:t>
            </a:r>
            <a:r>
              <a:rPr dirty="0">
                <a:cs typeface="Arial"/>
              </a:rPr>
              <a:t>higher  sequencing depth, the higher</a:t>
            </a:r>
            <a:r>
              <a:rPr spc="-9" dirty="0">
                <a:cs typeface="Arial"/>
              </a:rPr>
              <a:t> </a:t>
            </a:r>
            <a:r>
              <a:rPr dirty="0">
                <a:cs typeface="Arial"/>
              </a:rPr>
              <a:t>counts.</a:t>
            </a:r>
          </a:p>
          <a:p>
            <a:pPr lvl="1">
              <a:lnSpc>
                <a:spcPct val="100000"/>
              </a:lnSpc>
              <a:buFont typeface="Times New Roman"/>
              <a:buChar char="–"/>
            </a:pPr>
            <a:endParaRPr dirty="0">
              <a:cs typeface="Times New Roman"/>
            </a:endParaRPr>
          </a:p>
          <a:p>
            <a:pPr marL="329427" indent="-317703">
              <a:spcBef>
                <a:spcPts val="1726"/>
              </a:spcBef>
              <a:buFont typeface="Times New Roman"/>
              <a:buChar char="•"/>
              <a:tabLst>
                <a:tab pos="329427" algn="l"/>
                <a:tab pos="330013" algn="l"/>
              </a:tabLst>
            </a:pPr>
            <a:r>
              <a:rPr spc="-5" dirty="0">
                <a:cs typeface="Arial"/>
              </a:rPr>
              <a:t>How to </a:t>
            </a:r>
            <a:r>
              <a:rPr spc="-9" dirty="0">
                <a:cs typeface="Arial"/>
              </a:rPr>
              <a:t>deal </a:t>
            </a:r>
            <a:r>
              <a:rPr spc="-14" dirty="0">
                <a:cs typeface="Arial"/>
              </a:rPr>
              <a:t>with</a:t>
            </a:r>
            <a:r>
              <a:rPr spc="-5" dirty="0">
                <a:cs typeface="Arial"/>
              </a:rPr>
              <a:t> this</a:t>
            </a:r>
            <a:endParaRPr dirty="0">
              <a:cs typeface="Arial"/>
            </a:endParaRPr>
          </a:p>
          <a:p>
            <a:pPr marL="698127" lvl="1" indent="-264362">
              <a:spcBef>
                <a:spcPts val="660"/>
              </a:spcBef>
              <a:buFont typeface="Times New Roman"/>
              <a:buChar char="–"/>
              <a:tabLst>
                <a:tab pos="698713" algn="l"/>
              </a:tabLst>
            </a:pPr>
            <a:r>
              <a:rPr b="1" dirty="0">
                <a:cs typeface="Arial"/>
              </a:rPr>
              <a:t>Normalize </a:t>
            </a:r>
            <a:r>
              <a:rPr dirty="0">
                <a:cs typeface="Arial"/>
              </a:rPr>
              <a:t>(correct) gene counts to minimize</a:t>
            </a:r>
            <a:r>
              <a:rPr spc="-92" dirty="0">
                <a:cs typeface="Arial"/>
              </a:rPr>
              <a:t> </a:t>
            </a:r>
            <a:r>
              <a:rPr dirty="0">
                <a:cs typeface="Arial"/>
              </a:rPr>
              <a:t>biases.</a:t>
            </a:r>
          </a:p>
          <a:p>
            <a:pPr marL="698127" lvl="1" indent="-264362">
              <a:spcBef>
                <a:spcPts val="646"/>
              </a:spcBef>
              <a:buFont typeface="Times New Roman"/>
              <a:buChar char="–"/>
              <a:tabLst>
                <a:tab pos="698713" algn="l"/>
              </a:tabLst>
            </a:pPr>
            <a:r>
              <a:rPr dirty="0">
                <a:cs typeface="Arial"/>
              </a:rPr>
              <a:t>Use </a:t>
            </a:r>
            <a:r>
              <a:rPr b="1" dirty="0">
                <a:cs typeface="Arial"/>
              </a:rPr>
              <a:t>statistical models </a:t>
            </a:r>
            <a:r>
              <a:rPr dirty="0">
                <a:cs typeface="Arial"/>
              </a:rPr>
              <a:t>that take into</a:t>
            </a:r>
            <a:r>
              <a:rPr spc="-42" dirty="0">
                <a:cs typeface="Arial"/>
              </a:rPr>
              <a:t> </a:t>
            </a:r>
            <a:r>
              <a:rPr dirty="0">
                <a:cs typeface="Arial"/>
              </a:rPr>
              <a:t>account</a:t>
            </a:r>
          </a:p>
          <a:p>
            <a:pPr marL="698127"/>
            <a:r>
              <a:rPr spc="-5" dirty="0">
                <a:cs typeface="Arial"/>
              </a:rPr>
              <a:t>l</a:t>
            </a:r>
            <a:r>
              <a:rPr b="1" spc="-5" dirty="0">
                <a:cs typeface="Arial"/>
              </a:rPr>
              <a:t>ength </a:t>
            </a:r>
            <a:r>
              <a:rPr dirty="0">
                <a:cs typeface="Arial"/>
              </a:rPr>
              <a:t>and </a:t>
            </a:r>
            <a:r>
              <a:rPr b="1" spc="-5" dirty="0">
                <a:cs typeface="Arial"/>
              </a:rPr>
              <a:t>sequencing</a:t>
            </a:r>
            <a:r>
              <a:rPr b="1" spc="23" dirty="0">
                <a:cs typeface="Arial"/>
              </a:rPr>
              <a:t> </a:t>
            </a:r>
            <a:r>
              <a:rPr b="1" spc="-5" dirty="0">
                <a:cs typeface="Arial"/>
              </a:rPr>
              <a:t>depth</a:t>
            </a:r>
            <a:endParaRPr dirty="0">
              <a:cs typeface="Arial"/>
            </a:endParaRPr>
          </a:p>
          <a:p>
            <a:pPr marL="466004" algn="ctr">
              <a:spcBef>
                <a:spcPts val="614"/>
              </a:spcBef>
              <a:tabLst>
                <a:tab pos="3731549" algn="l"/>
              </a:tabLst>
            </a:pPr>
            <a:r>
              <a:rPr sz="1662" u="heavy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1662" u="heavy" spc="-9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62" u="heavy" spc="-9" dirty="0">
                <a:solidFill>
                  <a:srgbClr val="FFFFFF"/>
                </a:solidFill>
                <a:latin typeface="Arial"/>
                <a:cs typeface="Arial"/>
              </a:rPr>
              <a:t>ye	</a:t>
            </a:r>
            <a:endParaRPr sz="1662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3044" y="474628"/>
            <a:ext cx="7708508" cy="565835"/>
          </a:xfrm>
          <a:prstGeom prst="rect">
            <a:avLst/>
          </a:prstGeom>
        </p:spPr>
        <p:txBody>
          <a:bodyPr vert="horz" wrap="square" lIns="0" tIns="11723" rIns="0" bIns="0" rtlCol="0" anchor="ctr">
            <a:spAutoFit/>
          </a:bodyPr>
          <a:lstStyle/>
          <a:p>
            <a:pPr marL="11723">
              <a:spcBef>
                <a:spcPts val="92"/>
              </a:spcBef>
            </a:pPr>
            <a:r>
              <a:rPr lang="en-GB" sz="3600" b="1" spc="-9" dirty="0">
                <a:latin typeface="+mn-lt"/>
              </a:rPr>
              <a:t>Transcript read counts</a:t>
            </a:r>
            <a:endParaRPr sz="3600" b="1" spc="-5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2118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318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Within sample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1083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200" dirty="0"/>
              <a:t>Transcript-mapped read counts are normalized for both length of the transcript and total depth of sequencing.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Reported as: 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b="1" dirty="0"/>
              <a:t>HISAT2</a:t>
            </a:r>
            <a:r>
              <a:rPr lang="en-US" sz="2200" dirty="0"/>
              <a:t>: Number of RNA-Seq </a:t>
            </a:r>
            <a:r>
              <a:rPr lang="en-US" sz="2200" b="1" dirty="0">
                <a:solidFill>
                  <a:srgbClr val="C00000"/>
                </a:solidFill>
              </a:rPr>
              <a:t>F</a:t>
            </a:r>
            <a:r>
              <a:rPr lang="en-US" sz="2200" dirty="0"/>
              <a:t>ragments </a:t>
            </a:r>
            <a:r>
              <a:rPr lang="en-US" sz="2200" b="1" dirty="0">
                <a:solidFill>
                  <a:srgbClr val="C00000"/>
                </a:solidFill>
              </a:rPr>
              <a:t>P</a:t>
            </a:r>
            <a:r>
              <a:rPr lang="en-US" sz="2200" dirty="0"/>
              <a:t>er </a:t>
            </a:r>
            <a:r>
              <a:rPr lang="en-US" sz="2200" b="1" dirty="0" err="1">
                <a:solidFill>
                  <a:srgbClr val="C00000"/>
                </a:solidFill>
              </a:rPr>
              <a:t>K</a:t>
            </a:r>
            <a:r>
              <a:rPr lang="en-US" sz="2200" dirty="0" err="1"/>
              <a:t>ilobase</a:t>
            </a:r>
            <a:r>
              <a:rPr lang="en-US" sz="2200" dirty="0"/>
              <a:t> of transcript</a:t>
            </a:r>
          </a:p>
          <a:p>
            <a:pPr marL="0" indent="0">
              <a:buNone/>
            </a:pPr>
            <a:r>
              <a:rPr lang="en-US" sz="2200" dirty="0"/>
              <a:t>	per total </a:t>
            </a:r>
            <a:r>
              <a:rPr lang="en-US" sz="2200" b="1" dirty="0">
                <a:solidFill>
                  <a:srgbClr val="C00000"/>
                </a:solidFill>
              </a:rPr>
              <a:t>M</a:t>
            </a:r>
            <a:r>
              <a:rPr lang="en-US" sz="2200" dirty="0"/>
              <a:t>illion fragments mapped: FPKM (PE), or RPKM (reads per kb 	per M) (SE)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b="1" dirty="0" err="1"/>
              <a:t>kallisto</a:t>
            </a:r>
            <a:r>
              <a:rPr lang="en-US" sz="2200" dirty="0"/>
              <a:t>: </a:t>
            </a:r>
            <a:r>
              <a:rPr lang="en-US" sz="2200" b="1" dirty="0">
                <a:solidFill>
                  <a:srgbClr val="C00000"/>
                </a:solidFill>
              </a:rPr>
              <a:t>T</a:t>
            </a:r>
            <a:r>
              <a:rPr lang="en-US" sz="2200" dirty="0"/>
              <a:t>ranscripts </a:t>
            </a:r>
            <a:r>
              <a:rPr lang="en-US" sz="2200" b="1" dirty="0">
                <a:solidFill>
                  <a:srgbClr val="C00000"/>
                </a:solidFill>
              </a:rPr>
              <a:t>P</a:t>
            </a:r>
            <a:r>
              <a:rPr lang="en-US" sz="2200" dirty="0"/>
              <a:t>er </a:t>
            </a:r>
            <a:r>
              <a:rPr lang="en-US" sz="2200" b="1" dirty="0">
                <a:solidFill>
                  <a:srgbClr val="C00000"/>
                </a:solidFill>
              </a:rPr>
              <a:t>M</a:t>
            </a:r>
            <a:r>
              <a:rPr lang="en-US" sz="2200" dirty="0"/>
              <a:t>illion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GB" sz="2200" dirty="0"/>
              <a:t>These methods allow for comparison of features with different length </a:t>
            </a:r>
            <a:r>
              <a:rPr lang="en-GB" sz="2200" b="1" dirty="0">
                <a:solidFill>
                  <a:srgbClr val="C00000"/>
                </a:solidFill>
              </a:rPr>
              <a:t>WITHIN</a:t>
            </a:r>
            <a:r>
              <a:rPr lang="en-GB" sz="2200" dirty="0"/>
              <a:t> a sample but </a:t>
            </a:r>
            <a:r>
              <a:rPr lang="en-GB" sz="2200" b="1" dirty="0">
                <a:solidFill>
                  <a:srgbClr val="C00000"/>
                </a:solidFill>
              </a:rPr>
              <a:t>not BETWEEN </a:t>
            </a:r>
            <a:r>
              <a:rPr lang="en-GB" sz="2200" dirty="0"/>
              <a:t>samples.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30080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3796" y="267889"/>
            <a:ext cx="5535960" cy="563015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  <a:tabLst>
                <a:tab pos="2390392" algn="l"/>
                <a:tab pos="4097688" algn="l"/>
              </a:tabLst>
            </a:pPr>
            <a:r>
              <a:rPr lang="en-GB" sz="3600" b="1" dirty="0">
                <a:latin typeface="+mn-lt"/>
              </a:rPr>
              <a:t>k</a:t>
            </a:r>
            <a:r>
              <a:rPr sz="3600" b="1" dirty="0" err="1">
                <a:latin typeface="+mn-lt"/>
              </a:rPr>
              <a:t>allisto</a:t>
            </a:r>
            <a:r>
              <a:rPr lang="en-GB" sz="3600" b="1" dirty="0">
                <a:latin typeface="+mn-lt"/>
              </a:rPr>
              <a:t> </a:t>
            </a:r>
            <a:r>
              <a:rPr sz="3600" b="1" dirty="0">
                <a:latin typeface="+mn-lt"/>
              </a:rPr>
              <a:t>uses</a:t>
            </a:r>
            <a:r>
              <a:rPr lang="en-GB" sz="3600" b="1" dirty="0">
                <a:latin typeface="+mn-lt"/>
              </a:rPr>
              <a:t> </a:t>
            </a:r>
            <a:r>
              <a:rPr sz="3600" b="1" dirty="0">
                <a:latin typeface="+mn-lt"/>
              </a:rPr>
              <a:t>TPM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69DA3A-7E29-424E-A590-30A63B65926C}"/>
              </a:ext>
            </a:extLst>
          </p:cNvPr>
          <p:cNvSpPr/>
          <p:nvPr/>
        </p:nvSpPr>
        <p:spPr>
          <a:xfrm>
            <a:off x="456976" y="1122631"/>
            <a:ext cx="822960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RPKM/FPKM is not comparable between experiments owing to differences in mean expressed transcript length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TPM is normalized for mean expressed transcript  length and therefore is more useful for comparing relative expression levels between samples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B9BC3265-9B2D-5C4C-BA1B-FE1FCAFC1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950100"/>
              </p:ext>
            </p:extLst>
          </p:nvPr>
        </p:nvGraphicFramePr>
        <p:xfrm>
          <a:off x="829767" y="3068856"/>
          <a:ext cx="2793909" cy="82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Equation" r:id="rId3" imgW="1727200" imgH="508000" progId="Equation.3">
                  <p:embed/>
                </p:oleObj>
              </mc:Choice>
              <mc:Fallback>
                <p:oleObj name="Equation" r:id="rId3" imgW="1727200" imgH="5080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9767" y="3068856"/>
                        <a:ext cx="2793909" cy="821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443CB77-E84F-DE40-BD32-6112EE1D6166}"/>
              </a:ext>
            </a:extLst>
          </p:cNvPr>
          <p:cNvSpPr txBox="1"/>
          <p:nvPr/>
        </p:nvSpPr>
        <p:spPr>
          <a:xfrm>
            <a:off x="590570" y="4141467"/>
            <a:ext cx="60662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Preferred metric for measuring expression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Better reflects transcript concentration in the sample.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Nicely sums to 1 million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A7B7ED-BE74-324F-97DE-9F74FBE7A6B8}"/>
              </a:ext>
            </a:extLst>
          </p:cNvPr>
          <p:cNvGrpSpPr/>
          <p:nvPr/>
        </p:nvGrpSpPr>
        <p:grpSpPr>
          <a:xfrm>
            <a:off x="523090" y="5019327"/>
            <a:ext cx="8163487" cy="1783503"/>
            <a:chOff x="-133852" y="4747566"/>
            <a:chExt cx="8163487" cy="178350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A1957B6-2F35-1C44-A8E9-169CE546C22D}"/>
                </a:ext>
              </a:extLst>
            </p:cNvPr>
            <p:cNvGrpSpPr/>
            <p:nvPr/>
          </p:nvGrpSpPr>
          <p:grpSpPr>
            <a:xfrm>
              <a:off x="5930318" y="4747566"/>
              <a:ext cx="2099317" cy="1783503"/>
              <a:chOff x="4856545" y="4747568"/>
              <a:chExt cx="2099317" cy="178350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91D73D7-5EB7-0D43-B5BB-1122033797B4}"/>
                  </a:ext>
                </a:extLst>
              </p:cNvPr>
              <p:cNvGrpSpPr/>
              <p:nvPr/>
            </p:nvGrpSpPr>
            <p:grpSpPr>
              <a:xfrm>
                <a:off x="5743637" y="4747568"/>
                <a:ext cx="1212225" cy="1298727"/>
                <a:chOff x="5180818" y="4949593"/>
                <a:chExt cx="1212225" cy="1298727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CAF96596-05D2-F24B-B1DB-26C27E10F71A}"/>
                    </a:ext>
                  </a:extLst>
                </p:cNvPr>
                <p:cNvCxnSpPr/>
                <p:nvPr/>
              </p:nvCxnSpPr>
              <p:spPr>
                <a:xfrm>
                  <a:off x="5180818" y="4949593"/>
                  <a:ext cx="0" cy="1298727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04DAA041-00EF-1448-B096-AD4AAB8588B7}"/>
                    </a:ext>
                  </a:extLst>
                </p:cNvPr>
                <p:cNvCxnSpPr/>
                <p:nvPr/>
              </p:nvCxnSpPr>
              <p:spPr>
                <a:xfrm flipH="1">
                  <a:off x="5180818" y="6248320"/>
                  <a:ext cx="1212225" cy="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C1A338C-41ED-9044-897A-AEFC26425C84}"/>
                  </a:ext>
                </a:extLst>
              </p:cNvPr>
              <p:cNvCxnSpPr/>
              <p:nvPr/>
            </p:nvCxnSpPr>
            <p:spPr>
              <a:xfrm flipV="1">
                <a:off x="5743637" y="4747568"/>
                <a:ext cx="764857" cy="129872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C42F26-0A64-E249-816F-741CA3C0E770}"/>
                  </a:ext>
                </a:extLst>
              </p:cNvPr>
              <p:cNvSpPr txBox="1"/>
              <p:nvPr/>
            </p:nvSpPr>
            <p:spPr>
              <a:xfrm>
                <a:off x="4856545" y="5269987"/>
                <a:ext cx="613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TPM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9D1548-2D45-6D46-98B6-72C17E1119BB}"/>
                  </a:ext>
                </a:extLst>
              </p:cNvPr>
              <p:cNvSpPr txBox="1"/>
              <p:nvPr/>
            </p:nvSpPr>
            <p:spPr>
              <a:xfrm>
                <a:off x="5964095" y="6161739"/>
                <a:ext cx="727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FPKM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A1E955-4C49-3649-A591-03E1555E2670}"/>
                </a:ext>
              </a:extLst>
            </p:cNvPr>
            <p:cNvSpPr txBox="1"/>
            <p:nvPr/>
          </p:nvSpPr>
          <p:spPr>
            <a:xfrm>
              <a:off x="-133852" y="5191859"/>
              <a:ext cx="62011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Linear relationship between TPM and FPKM values</a:t>
              </a:r>
            </a:p>
            <a:p>
              <a:r>
                <a:rPr lang="en-US" sz="2000" dirty="0"/>
                <a:t>Both are valid metrics, but best to be consistent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925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370075" y="1802892"/>
            <a:ext cx="6835140" cy="35455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22552" y="5159883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>
                <a:moveTo>
                  <a:pt x="72516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5788" y="4539996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89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88261" y="3912870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73151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71497" y="3279647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53972" y="2638805"/>
            <a:ext cx="72390" cy="0"/>
          </a:xfrm>
          <a:custGeom>
            <a:avLst/>
            <a:gdLst/>
            <a:ahLst/>
            <a:cxnLst/>
            <a:rect l="l" t="t" r="r" b="b"/>
            <a:pathLst>
              <a:path w="72389">
                <a:moveTo>
                  <a:pt x="7239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35683" y="1990344"/>
            <a:ext cx="73660" cy="0"/>
          </a:xfrm>
          <a:custGeom>
            <a:avLst/>
            <a:gdLst/>
            <a:ahLst/>
            <a:cxnLst/>
            <a:rect l="l" t="t" r="r" b="b"/>
            <a:pathLst>
              <a:path w="73659">
                <a:moveTo>
                  <a:pt x="73152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8585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xfrm>
            <a:off x="871346" y="1417546"/>
            <a:ext cx="7930071" cy="40600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45"/>
              </a:spcBef>
              <a:buNone/>
            </a:pPr>
            <a:endParaRPr sz="2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95" dirty="0">
                <a:solidFill>
                  <a:srgbClr val="000000"/>
                </a:solidFill>
              </a:rPr>
              <a:t>100</a:t>
            </a:r>
            <a:endParaRPr sz="1800" dirty="0"/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 dirty="0">
              <a:latin typeface="Times New Roman"/>
              <a:cs typeface="Times New Roman"/>
            </a:endParaRPr>
          </a:p>
          <a:p>
            <a:pPr marL="146050">
              <a:lnSpc>
                <a:spcPct val="100000"/>
              </a:lnSpc>
            </a:pPr>
            <a:r>
              <a:rPr sz="1800" spc="-95" dirty="0">
                <a:solidFill>
                  <a:srgbClr val="000000"/>
                </a:solidFill>
              </a:rPr>
              <a:t>80</a:t>
            </a:r>
            <a:endParaRPr sz="1800" dirty="0"/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63830">
              <a:lnSpc>
                <a:spcPct val="100000"/>
              </a:lnSpc>
            </a:pPr>
            <a:r>
              <a:rPr sz="1800" spc="-95" dirty="0">
                <a:solidFill>
                  <a:srgbClr val="000000"/>
                </a:solidFill>
              </a:rPr>
              <a:t>60</a:t>
            </a:r>
            <a:endParaRPr sz="1800" dirty="0"/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50" dirty="0">
              <a:latin typeface="Times New Roman"/>
              <a:cs typeface="Times New Roman"/>
            </a:endParaRPr>
          </a:p>
          <a:p>
            <a:pPr marL="180975">
              <a:lnSpc>
                <a:spcPct val="100000"/>
              </a:lnSpc>
            </a:pPr>
            <a:r>
              <a:rPr sz="1800" spc="-95" dirty="0">
                <a:solidFill>
                  <a:srgbClr val="000000"/>
                </a:solidFill>
              </a:rPr>
              <a:t>40</a:t>
            </a:r>
            <a:endParaRPr sz="1800" dirty="0"/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 dirty="0"/>
          </a:p>
          <a:p>
            <a:pPr marL="198120">
              <a:lnSpc>
                <a:spcPct val="100000"/>
              </a:lnSpc>
              <a:spcBef>
                <a:spcPts val="5"/>
              </a:spcBef>
            </a:pPr>
            <a:r>
              <a:rPr sz="1800" spc="-95" dirty="0">
                <a:solidFill>
                  <a:srgbClr val="000000"/>
                </a:solidFill>
              </a:rPr>
              <a:t>20</a:t>
            </a:r>
            <a:endParaRPr sz="1800" dirty="0"/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 dirty="0">
              <a:latin typeface="Times New Roman"/>
              <a:cs typeface="Times New Roman"/>
            </a:endParaRPr>
          </a:p>
          <a:p>
            <a:pPr marL="330835">
              <a:lnSpc>
                <a:spcPct val="100000"/>
              </a:lnSpc>
            </a:pPr>
            <a:r>
              <a:rPr sz="1800" spc="-90" dirty="0">
                <a:solidFill>
                  <a:srgbClr val="000000"/>
                </a:solidFill>
              </a:rPr>
              <a:t>0</a:t>
            </a:r>
            <a:endParaRPr sz="1800" dirty="0"/>
          </a:p>
        </p:txBody>
      </p:sp>
      <p:sp>
        <p:nvSpPr>
          <p:cNvPr id="13" name="object 13"/>
          <p:cNvSpPr txBox="1"/>
          <p:nvPr/>
        </p:nvSpPr>
        <p:spPr>
          <a:xfrm>
            <a:off x="392746" y="2710036"/>
            <a:ext cx="229235" cy="14751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z="1600" b="1" dirty="0">
                <a:latin typeface="Arial"/>
                <a:cs typeface="Arial"/>
              </a:rPr>
              <a:t>%</a:t>
            </a:r>
            <a:r>
              <a:rPr sz="1600" b="1" spc="-90" dirty="0">
                <a:latin typeface="Arial"/>
                <a:cs typeface="Arial"/>
              </a:rPr>
              <a:t> </a:t>
            </a:r>
            <a:r>
              <a:rPr sz="1600" b="1" spc="-30" dirty="0">
                <a:latin typeface="Arial"/>
                <a:cs typeface="Arial"/>
              </a:rPr>
              <a:t>R</a:t>
            </a:r>
            <a:r>
              <a:rPr sz="1600" b="1" spc="-5" dirty="0">
                <a:latin typeface="Arial"/>
                <a:cs typeface="Arial"/>
              </a:rPr>
              <a:t>ead</a:t>
            </a:r>
            <a:r>
              <a:rPr sz="1600" b="1" dirty="0">
                <a:latin typeface="Arial"/>
                <a:cs typeface="Arial"/>
              </a:rPr>
              <a:t>s</a:t>
            </a:r>
            <a:r>
              <a:rPr sz="1600" b="1" spc="-9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Map</a:t>
            </a:r>
            <a:r>
              <a:rPr sz="1600" b="1" spc="-10" dirty="0">
                <a:latin typeface="Arial"/>
                <a:cs typeface="Arial"/>
              </a:rPr>
              <a:t>p</a:t>
            </a:r>
            <a:r>
              <a:rPr sz="1600" b="1" spc="-5" dirty="0">
                <a:latin typeface="Arial"/>
                <a:cs typeface="Arial"/>
              </a:rPr>
              <a:t>ed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75935" y="5324855"/>
            <a:ext cx="9798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 marR="5080" indent="-7620">
              <a:lnSpc>
                <a:spcPct val="100000"/>
              </a:lnSpc>
              <a:spcBef>
                <a:spcPts val="100"/>
              </a:spcBef>
            </a:pPr>
            <a:r>
              <a:rPr sz="1600" b="1" spc="-110" dirty="0">
                <a:latin typeface="Arial"/>
                <a:cs typeface="Arial"/>
              </a:rPr>
              <a:t>In</a:t>
            </a:r>
            <a:r>
              <a:rPr sz="1600" b="1" spc="-150" dirty="0">
                <a:latin typeface="Arial"/>
                <a:cs typeface="Arial"/>
              </a:rPr>
              <a:t>c</a:t>
            </a:r>
            <a:r>
              <a:rPr sz="1600" b="1" spc="-100" dirty="0">
                <a:latin typeface="Arial"/>
                <a:cs typeface="Arial"/>
              </a:rPr>
              <a:t>ompl</a:t>
            </a:r>
            <a:r>
              <a:rPr sz="1600" b="1" spc="-110" dirty="0">
                <a:latin typeface="Arial"/>
                <a:cs typeface="Arial"/>
              </a:rPr>
              <a:t>e</a:t>
            </a:r>
            <a:r>
              <a:rPr sz="1600" b="1" dirty="0">
                <a:latin typeface="Arial"/>
                <a:cs typeface="Arial"/>
              </a:rPr>
              <a:t>t</a:t>
            </a:r>
            <a:r>
              <a:rPr sz="1600" b="1" spc="-60" dirty="0">
                <a:latin typeface="Arial"/>
                <a:cs typeface="Arial"/>
              </a:rPr>
              <a:t>e  </a:t>
            </a:r>
            <a:r>
              <a:rPr sz="1600" b="1" spc="-140" dirty="0">
                <a:latin typeface="Arial"/>
                <a:cs typeface="Arial"/>
              </a:rPr>
              <a:t>Reference?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66134" y="5324855"/>
            <a:ext cx="48387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45" dirty="0">
                <a:latin typeface="Arial"/>
                <a:cs typeface="Arial"/>
              </a:rPr>
              <a:t>Good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23516" y="5285740"/>
            <a:ext cx="5626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90" dirty="0">
                <a:latin typeface="Arial"/>
                <a:cs typeface="Arial"/>
              </a:rPr>
              <a:t>G</a:t>
            </a:r>
            <a:r>
              <a:rPr sz="1600" b="1" spc="-114" dirty="0">
                <a:latin typeface="Arial"/>
                <a:cs typeface="Arial"/>
              </a:rPr>
              <a:t>r</a:t>
            </a:r>
            <a:r>
              <a:rPr sz="1600" b="1" spc="-100" dirty="0">
                <a:latin typeface="Arial"/>
                <a:cs typeface="Arial"/>
              </a:rPr>
              <a:t>e</a:t>
            </a:r>
            <a:r>
              <a:rPr sz="1600" b="1" spc="-114" dirty="0">
                <a:latin typeface="Arial"/>
                <a:cs typeface="Arial"/>
              </a:rPr>
              <a:t>a</a:t>
            </a:r>
            <a:r>
              <a:rPr sz="1600" b="1" spc="0" dirty="0">
                <a:latin typeface="Arial"/>
                <a:cs typeface="Arial"/>
              </a:rPr>
              <a:t>t!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09664" y="5324855"/>
            <a:ext cx="1744916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135" dirty="0">
                <a:latin typeface="Arial"/>
                <a:cs typeface="Arial"/>
              </a:rPr>
              <a:t>Sample  </a:t>
            </a:r>
            <a:r>
              <a:rPr sz="1600" b="1" spc="-195" dirty="0">
                <a:latin typeface="Arial"/>
                <a:cs typeface="Arial"/>
              </a:rPr>
              <a:t>Con</a:t>
            </a:r>
            <a:r>
              <a:rPr sz="1600" b="1" dirty="0">
                <a:latin typeface="Arial"/>
                <a:cs typeface="Arial"/>
              </a:rPr>
              <a:t>t</a:t>
            </a:r>
            <a:r>
              <a:rPr sz="1600" b="1" spc="-100" dirty="0">
                <a:latin typeface="Arial"/>
                <a:cs typeface="Arial"/>
              </a:rPr>
              <a:t>amin</a:t>
            </a:r>
            <a:r>
              <a:rPr sz="1600" b="1" spc="-114" dirty="0">
                <a:latin typeface="Arial"/>
                <a:cs typeface="Arial"/>
              </a:rPr>
              <a:t>a</a:t>
            </a:r>
            <a:r>
              <a:rPr sz="1600" b="1" spc="-100" dirty="0">
                <a:latin typeface="Arial"/>
                <a:cs typeface="Arial"/>
              </a:rPr>
              <a:t>tion?</a:t>
            </a:r>
            <a:endParaRPr lang="en-GB" sz="1600" b="1" spc="-1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GB" sz="1600" b="1" spc="-100" dirty="0">
                <a:latin typeface="Arial"/>
                <a:cs typeface="Arial"/>
              </a:rPr>
              <a:t>Reads </a:t>
            </a:r>
            <a:r>
              <a:rPr lang="en-GB" sz="1600" b="1" spc="-100" dirty="0" err="1">
                <a:latin typeface="Arial"/>
                <a:cs typeface="Arial"/>
              </a:rPr>
              <a:t>mis</a:t>
            </a:r>
            <a:r>
              <a:rPr lang="en-GB" sz="1600" b="1" spc="-100" dirty="0">
                <a:latin typeface="Arial"/>
                <a:cs typeface="Arial"/>
              </a:rPr>
              <a:t>-paired?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C8AF4E-C593-F94F-9A78-42DDAAD3D2FD}"/>
              </a:ext>
            </a:extLst>
          </p:cNvPr>
          <p:cNvSpPr txBox="1"/>
          <p:nvPr/>
        </p:nvSpPr>
        <p:spPr>
          <a:xfrm>
            <a:off x="588794" y="326744"/>
            <a:ext cx="8152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How well do the reads align to reference?</a:t>
            </a:r>
          </a:p>
        </p:txBody>
      </p:sp>
    </p:spTree>
    <p:extLst>
      <p:ext uri="{BB962C8B-B14F-4D97-AF65-F5344CB8AC3E}">
        <p14:creationId xmlns:p14="http://schemas.microsoft.com/office/powerpoint/2010/main" val="5887007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00099" y="1662126"/>
            <a:ext cx="28803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200" dirty="0">
                <a:cs typeface="Arial"/>
              </a:rPr>
              <a:t>rRNA</a:t>
            </a:r>
            <a:r>
              <a:rPr sz="2000" spc="-175" dirty="0">
                <a:cs typeface="Arial"/>
              </a:rPr>
              <a:t> </a:t>
            </a:r>
            <a:r>
              <a:rPr sz="2000" spc="-65" dirty="0">
                <a:cs typeface="Arial"/>
              </a:rPr>
              <a:t>contamination</a:t>
            </a:r>
            <a:endParaRPr sz="2000" dirty="0"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0099" y="4661601"/>
            <a:ext cx="7470775" cy="77905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95" dirty="0">
                <a:cs typeface="Arial"/>
              </a:rPr>
              <a:t>Align </a:t>
            </a:r>
            <a:r>
              <a:rPr sz="2000" spc="-135" dirty="0">
                <a:cs typeface="Arial"/>
              </a:rPr>
              <a:t>reads </a:t>
            </a:r>
            <a:r>
              <a:rPr sz="2000" spc="10" dirty="0">
                <a:cs typeface="Arial"/>
              </a:rPr>
              <a:t>to </a:t>
            </a:r>
            <a:r>
              <a:rPr sz="2000" spc="-200" dirty="0">
                <a:cs typeface="Arial"/>
              </a:rPr>
              <a:t>rRNA </a:t>
            </a:r>
            <a:r>
              <a:rPr sz="2000" spc="-155" dirty="0">
                <a:cs typeface="Arial"/>
              </a:rPr>
              <a:t>sequences </a:t>
            </a:r>
            <a:r>
              <a:rPr sz="2000" spc="-25" dirty="0">
                <a:cs typeface="Arial"/>
              </a:rPr>
              <a:t>from </a:t>
            </a:r>
            <a:r>
              <a:rPr sz="2000" spc="-120" dirty="0">
                <a:cs typeface="Arial"/>
              </a:rPr>
              <a:t>organism </a:t>
            </a:r>
            <a:r>
              <a:rPr sz="2000" spc="-20" dirty="0">
                <a:cs typeface="Arial"/>
              </a:rPr>
              <a:t>or</a:t>
            </a:r>
            <a:r>
              <a:rPr sz="2000" spc="-345" dirty="0">
                <a:cs typeface="Arial"/>
              </a:rPr>
              <a:t> </a:t>
            </a:r>
            <a:r>
              <a:rPr sz="2000" spc="-80" dirty="0">
                <a:cs typeface="Arial"/>
              </a:rPr>
              <a:t>relatives</a:t>
            </a:r>
            <a:endParaRPr sz="2000" dirty="0"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125" dirty="0">
                <a:cs typeface="Arial"/>
              </a:rPr>
              <a:t>Generally, </a:t>
            </a:r>
            <a:r>
              <a:rPr sz="2000" spc="-10" dirty="0">
                <a:cs typeface="Arial"/>
              </a:rPr>
              <a:t>don’t </a:t>
            </a:r>
            <a:r>
              <a:rPr sz="2000" spc="-114" dirty="0">
                <a:cs typeface="Arial"/>
              </a:rPr>
              <a:t>need </a:t>
            </a:r>
            <a:r>
              <a:rPr sz="2000" spc="15" dirty="0">
                <a:cs typeface="Arial"/>
              </a:rPr>
              <a:t>to </a:t>
            </a:r>
            <a:r>
              <a:rPr sz="2000" spc="-100" dirty="0">
                <a:cs typeface="Arial"/>
              </a:rPr>
              <a:t>remove </a:t>
            </a:r>
            <a:r>
              <a:rPr sz="2000" spc="-200" dirty="0">
                <a:cs typeface="Arial"/>
              </a:rPr>
              <a:t>rRNA</a:t>
            </a:r>
            <a:r>
              <a:rPr sz="2000" spc="-420" dirty="0">
                <a:cs typeface="Arial"/>
              </a:rPr>
              <a:t> </a:t>
            </a:r>
            <a:r>
              <a:rPr sz="2000" spc="-135" dirty="0">
                <a:cs typeface="Arial"/>
              </a:rPr>
              <a:t>reads</a:t>
            </a:r>
            <a:endParaRPr sz="2000" dirty="0"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46783" y="2485594"/>
            <a:ext cx="1549908" cy="1550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57425" y="3912819"/>
            <a:ext cx="92836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9539" marR="5080" indent="-117475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Arial"/>
                <a:cs typeface="Arial"/>
              </a:rPr>
              <a:t>Total</a:t>
            </a:r>
            <a:r>
              <a:rPr sz="1800" spc="-155" dirty="0">
                <a:latin typeface="Arial"/>
                <a:cs typeface="Arial"/>
              </a:rPr>
              <a:t> </a:t>
            </a:r>
            <a:r>
              <a:rPr sz="1800" spc="-210" dirty="0">
                <a:latin typeface="Arial"/>
                <a:cs typeface="Arial"/>
              </a:rPr>
              <a:t>RNA  </a:t>
            </a:r>
            <a:r>
              <a:rPr sz="1800" spc="-100" dirty="0">
                <a:latin typeface="Arial"/>
                <a:cs typeface="Arial"/>
              </a:rPr>
              <a:t>sample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59355" y="3226766"/>
            <a:ext cx="525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rR</a:t>
            </a:r>
            <a:r>
              <a:rPr sz="1800" b="1" spc="-185" dirty="0">
                <a:latin typeface="Arial"/>
                <a:cs typeface="Arial"/>
              </a:rPr>
              <a:t>N</a:t>
            </a:r>
            <a:r>
              <a:rPr sz="1800" b="1" spc="-21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67329" y="2288998"/>
            <a:ext cx="612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Arial"/>
                <a:cs typeface="Arial"/>
              </a:rPr>
              <a:t>m</a:t>
            </a:r>
            <a:r>
              <a:rPr sz="1800" spc="-210" dirty="0">
                <a:latin typeface="Arial"/>
                <a:cs typeface="Arial"/>
              </a:rPr>
              <a:t>RNA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92984" y="2446097"/>
            <a:ext cx="461009" cy="209550"/>
          </a:xfrm>
          <a:custGeom>
            <a:avLst/>
            <a:gdLst/>
            <a:ahLst/>
            <a:cxnLst/>
            <a:rect l="l" t="t" r="r" b="b"/>
            <a:pathLst>
              <a:path w="461010" h="209550">
                <a:moveTo>
                  <a:pt x="73151" y="105918"/>
                </a:moveTo>
                <a:lnTo>
                  <a:pt x="67182" y="106680"/>
                </a:lnTo>
                <a:lnTo>
                  <a:pt x="64007" y="110871"/>
                </a:lnTo>
                <a:lnTo>
                  <a:pt x="0" y="193548"/>
                </a:lnTo>
                <a:lnTo>
                  <a:pt x="108585" y="209296"/>
                </a:lnTo>
                <a:lnTo>
                  <a:pt x="113411" y="205612"/>
                </a:lnTo>
                <a:lnTo>
                  <a:pt x="114935" y="195199"/>
                </a:lnTo>
                <a:lnTo>
                  <a:pt x="21081" y="195199"/>
                </a:lnTo>
                <a:lnTo>
                  <a:pt x="13969" y="177546"/>
                </a:lnTo>
                <a:lnTo>
                  <a:pt x="46577" y="164378"/>
                </a:lnTo>
                <a:lnTo>
                  <a:pt x="78993" y="122428"/>
                </a:lnTo>
                <a:lnTo>
                  <a:pt x="82295" y="118363"/>
                </a:lnTo>
                <a:lnTo>
                  <a:pt x="81533" y="112395"/>
                </a:lnTo>
                <a:lnTo>
                  <a:pt x="77343" y="109093"/>
                </a:lnTo>
                <a:lnTo>
                  <a:pt x="73151" y="105918"/>
                </a:lnTo>
                <a:close/>
              </a:path>
              <a:path w="461010" h="209550">
                <a:moveTo>
                  <a:pt x="46577" y="164378"/>
                </a:moveTo>
                <a:lnTo>
                  <a:pt x="13969" y="177546"/>
                </a:lnTo>
                <a:lnTo>
                  <a:pt x="21081" y="195199"/>
                </a:lnTo>
                <a:lnTo>
                  <a:pt x="28315" y="192278"/>
                </a:lnTo>
                <a:lnTo>
                  <a:pt x="25018" y="192278"/>
                </a:lnTo>
                <a:lnTo>
                  <a:pt x="18795" y="177037"/>
                </a:lnTo>
                <a:lnTo>
                  <a:pt x="36795" y="177037"/>
                </a:lnTo>
                <a:lnTo>
                  <a:pt x="46577" y="164378"/>
                </a:lnTo>
                <a:close/>
              </a:path>
              <a:path w="461010" h="209550">
                <a:moveTo>
                  <a:pt x="53630" y="182055"/>
                </a:moveTo>
                <a:lnTo>
                  <a:pt x="21081" y="195199"/>
                </a:lnTo>
                <a:lnTo>
                  <a:pt x="114935" y="195199"/>
                </a:lnTo>
                <a:lnTo>
                  <a:pt x="111379" y="190373"/>
                </a:lnTo>
                <a:lnTo>
                  <a:pt x="53630" y="182055"/>
                </a:lnTo>
                <a:close/>
              </a:path>
              <a:path w="461010" h="209550">
                <a:moveTo>
                  <a:pt x="18795" y="177037"/>
                </a:moveTo>
                <a:lnTo>
                  <a:pt x="25018" y="192278"/>
                </a:lnTo>
                <a:lnTo>
                  <a:pt x="34992" y="179370"/>
                </a:lnTo>
                <a:lnTo>
                  <a:pt x="18795" y="177037"/>
                </a:lnTo>
                <a:close/>
              </a:path>
              <a:path w="461010" h="209550">
                <a:moveTo>
                  <a:pt x="34992" y="179370"/>
                </a:moveTo>
                <a:lnTo>
                  <a:pt x="25018" y="192278"/>
                </a:lnTo>
                <a:lnTo>
                  <a:pt x="28315" y="192278"/>
                </a:lnTo>
                <a:lnTo>
                  <a:pt x="53630" y="182055"/>
                </a:lnTo>
                <a:lnTo>
                  <a:pt x="34992" y="179370"/>
                </a:lnTo>
                <a:close/>
              </a:path>
              <a:path w="461010" h="209550">
                <a:moveTo>
                  <a:pt x="453644" y="0"/>
                </a:moveTo>
                <a:lnTo>
                  <a:pt x="46577" y="164378"/>
                </a:lnTo>
                <a:lnTo>
                  <a:pt x="34992" y="179370"/>
                </a:lnTo>
                <a:lnTo>
                  <a:pt x="53630" y="182055"/>
                </a:lnTo>
                <a:lnTo>
                  <a:pt x="460756" y="17653"/>
                </a:lnTo>
                <a:lnTo>
                  <a:pt x="453644" y="0"/>
                </a:lnTo>
                <a:close/>
              </a:path>
              <a:path w="461010" h="209550">
                <a:moveTo>
                  <a:pt x="36795" y="177037"/>
                </a:moveTo>
                <a:lnTo>
                  <a:pt x="18795" y="177037"/>
                </a:lnTo>
                <a:lnTo>
                  <a:pt x="34992" y="179370"/>
                </a:lnTo>
                <a:lnTo>
                  <a:pt x="36795" y="1770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89270" y="2509216"/>
            <a:ext cx="1550669" cy="1549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829809" y="3924503"/>
            <a:ext cx="1068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065" marR="5080" indent="-1270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After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spc="-125" dirty="0">
                <a:latin typeface="Arial"/>
                <a:cs typeface="Arial"/>
              </a:rPr>
              <a:t>PolyA  </a:t>
            </a:r>
            <a:r>
              <a:rPr sz="1800" spc="-45" dirty="0">
                <a:latin typeface="Arial"/>
                <a:cs typeface="Arial"/>
              </a:rPr>
              <a:t>isolation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86449" y="2277314"/>
            <a:ext cx="509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latin typeface="Arial"/>
                <a:cs typeface="Arial"/>
              </a:rPr>
              <a:t>rRNA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49518" y="3238703"/>
            <a:ext cx="629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m</a:t>
            </a:r>
            <a:r>
              <a:rPr sz="1800" b="1" spc="-204" dirty="0">
                <a:latin typeface="Arial"/>
                <a:cs typeface="Arial"/>
              </a:rPr>
              <a:t>RNA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99657" y="2454860"/>
            <a:ext cx="461009" cy="209550"/>
          </a:xfrm>
          <a:custGeom>
            <a:avLst/>
            <a:gdLst/>
            <a:ahLst/>
            <a:cxnLst/>
            <a:rect l="l" t="t" r="r" b="b"/>
            <a:pathLst>
              <a:path w="461010" h="209550">
                <a:moveTo>
                  <a:pt x="73278" y="105918"/>
                </a:moveTo>
                <a:lnTo>
                  <a:pt x="67183" y="106680"/>
                </a:lnTo>
                <a:lnTo>
                  <a:pt x="64008" y="110871"/>
                </a:lnTo>
                <a:lnTo>
                  <a:pt x="0" y="193548"/>
                </a:lnTo>
                <a:lnTo>
                  <a:pt x="108712" y="209296"/>
                </a:lnTo>
                <a:lnTo>
                  <a:pt x="113537" y="205740"/>
                </a:lnTo>
                <a:lnTo>
                  <a:pt x="115062" y="195325"/>
                </a:lnTo>
                <a:lnTo>
                  <a:pt x="21081" y="195325"/>
                </a:lnTo>
                <a:lnTo>
                  <a:pt x="13970" y="177673"/>
                </a:lnTo>
                <a:lnTo>
                  <a:pt x="46575" y="164496"/>
                </a:lnTo>
                <a:lnTo>
                  <a:pt x="79121" y="122555"/>
                </a:lnTo>
                <a:lnTo>
                  <a:pt x="82296" y="118363"/>
                </a:lnTo>
                <a:lnTo>
                  <a:pt x="81534" y="112395"/>
                </a:lnTo>
                <a:lnTo>
                  <a:pt x="77342" y="109220"/>
                </a:lnTo>
                <a:lnTo>
                  <a:pt x="73278" y="105918"/>
                </a:lnTo>
                <a:close/>
              </a:path>
              <a:path w="461010" h="209550">
                <a:moveTo>
                  <a:pt x="46575" y="164496"/>
                </a:moveTo>
                <a:lnTo>
                  <a:pt x="13970" y="177673"/>
                </a:lnTo>
                <a:lnTo>
                  <a:pt x="21081" y="195325"/>
                </a:lnTo>
                <a:lnTo>
                  <a:pt x="28626" y="192278"/>
                </a:lnTo>
                <a:lnTo>
                  <a:pt x="25018" y="192278"/>
                </a:lnTo>
                <a:lnTo>
                  <a:pt x="18923" y="177037"/>
                </a:lnTo>
                <a:lnTo>
                  <a:pt x="36844" y="177037"/>
                </a:lnTo>
                <a:lnTo>
                  <a:pt x="46575" y="164496"/>
                </a:lnTo>
                <a:close/>
              </a:path>
              <a:path w="461010" h="209550">
                <a:moveTo>
                  <a:pt x="53785" y="182114"/>
                </a:moveTo>
                <a:lnTo>
                  <a:pt x="21081" y="195325"/>
                </a:lnTo>
                <a:lnTo>
                  <a:pt x="115062" y="195325"/>
                </a:lnTo>
                <a:lnTo>
                  <a:pt x="111378" y="190500"/>
                </a:lnTo>
                <a:lnTo>
                  <a:pt x="53785" y="182114"/>
                </a:lnTo>
                <a:close/>
              </a:path>
              <a:path w="461010" h="209550">
                <a:moveTo>
                  <a:pt x="18923" y="177037"/>
                </a:moveTo>
                <a:lnTo>
                  <a:pt x="25018" y="192278"/>
                </a:lnTo>
                <a:lnTo>
                  <a:pt x="35025" y="179382"/>
                </a:lnTo>
                <a:lnTo>
                  <a:pt x="18923" y="177037"/>
                </a:lnTo>
                <a:close/>
              </a:path>
              <a:path w="461010" h="209550">
                <a:moveTo>
                  <a:pt x="35025" y="179382"/>
                </a:moveTo>
                <a:lnTo>
                  <a:pt x="25018" y="192278"/>
                </a:lnTo>
                <a:lnTo>
                  <a:pt x="28626" y="192278"/>
                </a:lnTo>
                <a:lnTo>
                  <a:pt x="53785" y="182114"/>
                </a:lnTo>
                <a:lnTo>
                  <a:pt x="35025" y="179382"/>
                </a:lnTo>
                <a:close/>
              </a:path>
              <a:path w="461010" h="209550">
                <a:moveTo>
                  <a:pt x="453643" y="0"/>
                </a:moveTo>
                <a:lnTo>
                  <a:pt x="46575" y="164496"/>
                </a:lnTo>
                <a:lnTo>
                  <a:pt x="35025" y="179382"/>
                </a:lnTo>
                <a:lnTo>
                  <a:pt x="53785" y="182114"/>
                </a:lnTo>
                <a:lnTo>
                  <a:pt x="460883" y="17653"/>
                </a:lnTo>
                <a:lnTo>
                  <a:pt x="453643" y="0"/>
                </a:lnTo>
                <a:close/>
              </a:path>
              <a:path w="461010" h="209550">
                <a:moveTo>
                  <a:pt x="36844" y="177037"/>
                </a:moveTo>
                <a:lnTo>
                  <a:pt x="18923" y="177037"/>
                </a:lnTo>
                <a:lnTo>
                  <a:pt x="35025" y="179382"/>
                </a:lnTo>
                <a:lnTo>
                  <a:pt x="36844" y="1770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40632" y="3076270"/>
            <a:ext cx="838200" cy="381000"/>
          </a:xfrm>
          <a:custGeom>
            <a:avLst/>
            <a:gdLst/>
            <a:ahLst/>
            <a:cxnLst/>
            <a:rect l="l" t="t" r="r" b="b"/>
            <a:pathLst>
              <a:path w="838200" h="381000">
                <a:moveTo>
                  <a:pt x="647700" y="0"/>
                </a:moveTo>
                <a:lnTo>
                  <a:pt x="647700" y="95250"/>
                </a:lnTo>
                <a:lnTo>
                  <a:pt x="0" y="95250"/>
                </a:lnTo>
                <a:lnTo>
                  <a:pt x="0" y="285750"/>
                </a:lnTo>
                <a:lnTo>
                  <a:pt x="647700" y="285750"/>
                </a:lnTo>
                <a:lnTo>
                  <a:pt x="647700" y="381000"/>
                </a:lnTo>
                <a:lnTo>
                  <a:pt x="838200" y="190500"/>
                </a:lnTo>
                <a:lnTo>
                  <a:pt x="647700" y="0"/>
                </a:lnTo>
                <a:close/>
              </a:path>
            </a:pathLst>
          </a:custGeom>
          <a:solidFill>
            <a:srgbClr val="5F49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40632" y="3076270"/>
            <a:ext cx="838200" cy="381000"/>
          </a:xfrm>
          <a:custGeom>
            <a:avLst/>
            <a:gdLst/>
            <a:ahLst/>
            <a:cxnLst/>
            <a:rect l="l" t="t" r="r" b="b"/>
            <a:pathLst>
              <a:path w="838200" h="381000">
                <a:moveTo>
                  <a:pt x="0" y="95250"/>
                </a:moveTo>
                <a:lnTo>
                  <a:pt x="647700" y="95250"/>
                </a:lnTo>
                <a:lnTo>
                  <a:pt x="647700" y="0"/>
                </a:lnTo>
                <a:lnTo>
                  <a:pt x="838200" y="190500"/>
                </a:lnTo>
                <a:lnTo>
                  <a:pt x="647700" y="381000"/>
                </a:lnTo>
                <a:lnTo>
                  <a:pt x="647700" y="285750"/>
                </a:lnTo>
                <a:lnTo>
                  <a:pt x="0" y="285750"/>
                </a:lnTo>
                <a:lnTo>
                  <a:pt x="0" y="95250"/>
                </a:lnTo>
                <a:close/>
              </a:path>
            </a:pathLst>
          </a:custGeom>
          <a:ln w="25400">
            <a:solidFill>
              <a:srgbClr val="4030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04405" y="2509216"/>
            <a:ext cx="1549907" cy="1549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094473" y="3924503"/>
            <a:ext cx="10312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120" marR="5080" indent="-59055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After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spc="-150" dirty="0">
                <a:latin typeface="Arial"/>
                <a:cs typeface="Arial"/>
              </a:rPr>
              <a:t>rRNA  </a:t>
            </a:r>
            <a:r>
              <a:rPr sz="1800" spc="-40" dirty="0">
                <a:latin typeface="Arial"/>
                <a:cs typeface="Arial"/>
              </a:rPr>
              <a:t>depletion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25128" y="2277314"/>
            <a:ext cx="509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latin typeface="Arial"/>
                <a:cs typeface="Arial"/>
              </a:rPr>
              <a:t>rRNA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64399" y="3238703"/>
            <a:ext cx="629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latin typeface="Arial"/>
                <a:cs typeface="Arial"/>
              </a:rPr>
              <a:t>m</a:t>
            </a:r>
            <a:r>
              <a:rPr sz="1800" b="1" spc="-204" dirty="0">
                <a:latin typeface="Arial"/>
                <a:cs typeface="Arial"/>
              </a:rPr>
              <a:t>RNA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766938" y="2456129"/>
            <a:ext cx="234442" cy="1833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CAC5A352-2171-A745-82EE-AE7963A429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099" y="511813"/>
            <a:ext cx="751332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600" b="1" spc="35" dirty="0"/>
              <a:t>Assessing read quality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1188610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89487" y="594430"/>
            <a:ext cx="124851" cy="253906"/>
          </a:xfrm>
          <a:prstGeom prst="rect">
            <a:avLst/>
          </a:prstGeom>
        </p:spPr>
        <p:txBody>
          <a:bodyPr vert="horz" wrap="square" lIns="0" tIns="12309" rIns="0" bIns="0" rtlCol="0">
            <a:spAutoFit/>
          </a:bodyPr>
          <a:lstStyle/>
          <a:p>
            <a:pPr marL="11723">
              <a:spcBef>
                <a:spcPts val="97"/>
              </a:spcBef>
            </a:pPr>
            <a:r>
              <a:rPr sz="1569" b="1" u="heavy" spc="-78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569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93072" y="654071"/>
            <a:ext cx="4267200" cy="565244"/>
          </a:xfrm>
          <a:prstGeom prst="rect">
            <a:avLst/>
          </a:prstGeom>
        </p:spPr>
        <p:txBody>
          <a:bodyPr vert="horz" wrap="square" lIns="0" tIns="11137" rIns="0" bIns="0" rtlCol="0" anchor="ctr">
            <a:spAutoFit/>
          </a:bodyPr>
          <a:lstStyle/>
          <a:p>
            <a:pPr marL="11723">
              <a:spcBef>
                <a:spcPts val="88"/>
              </a:spcBef>
            </a:pPr>
            <a:r>
              <a:rPr sz="3600" b="1" spc="-5" dirty="0">
                <a:latin typeface="+mn-lt"/>
              </a:rPr>
              <a:t>What is</a:t>
            </a:r>
            <a:r>
              <a:rPr sz="3600" b="1" spc="-37" dirty="0">
                <a:latin typeface="+mn-lt"/>
              </a:rPr>
              <a:t> </a:t>
            </a:r>
            <a:r>
              <a:rPr sz="3600" b="1" spc="-5" dirty="0">
                <a:latin typeface="+mn-lt"/>
              </a:rPr>
              <a:t>RNA-seq?</a:t>
            </a:r>
            <a:endParaRPr sz="3600" b="1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25CC12-A0BD-F945-9299-F03BC088440B}"/>
              </a:ext>
            </a:extLst>
          </p:cNvPr>
          <p:cNvSpPr txBox="1"/>
          <p:nvPr/>
        </p:nvSpPr>
        <p:spPr>
          <a:xfrm>
            <a:off x="451912" y="2047494"/>
            <a:ext cx="834952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RNA-seq is the high throughput sequencing of cDNA using NGS technologies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RNA-seq works by sequencing RNA molecules and profiling the expression of a particular gene by counting the number of time its transcripts have been sequenced.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summarized RNA-seq data is known as count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6499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F17E24-1D04-E948-A9A5-DDE6FDF0B526}"/>
              </a:ext>
            </a:extLst>
          </p:cNvPr>
          <p:cNvSpPr txBox="1"/>
          <p:nvPr/>
        </p:nvSpPr>
        <p:spPr>
          <a:xfrm>
            <a:off x="2440515" y="214770"/>
            <a:ext cx="420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Multi-mapping reads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680923-ADE7-3644-9473-D8F92F606E01}"/>
              </a:ext>
            </a:extLst>
          </p:cNvPr>
          <p:cNvSpPr/>
          <p:nvPr/>
        </p:nvSpPr>
        <p:spPr>
          <a:xfrm>
            <a:off x="179883" y="1166843"/>
            <a:ext cx="872427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Some reads will align to more than one place in the reference, because:</a:t>
            </a:r>
          </a:p>
          <a:p>
            <a:r>
              <a:rPr lang="en-US" sz="2000" dirty="0"/>
              <a:t>	Common domains, duplication, gene families</a:t>
            </a:r>
          </a:p>
          <a:p>
            <a:r>
              <a:rPr lang="en-US" sz="2000" dirty="0"/>
              <a:t>	Paralogs, pseudogenes, etc.</a:t>
            </a:r>
          </a:p>
          <a:p>
            <a:r>
              <a:rPr lang="en-US" sz="2000" dirty="0"/>
              <a:t>	Shared exons (if reference is transcriptome)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can distort counts, leading to misleading expression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a read can’t be uniquely mapped, how should it be counted?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Should it be ignored (not counted at all)?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Should it be randomly assigned to one location among all the locations to which it aligns equally well?</a:t>
            </a:r>
          </a:p>
          <a:p>
            <a:endParaRPr lang="en-US" sz="2000" dirty="0"/>
          </a:p>
          <a:p>
            <a:r>
              <a:rPr lang="en-US" sz="2000" dirty="0"/>
              <a:t>This may depend on the question you’re asking……and also depends on the software you use.</a:t>
            </a:r>
          </a:p>
        </p:txBody>
      </p:sp>
    </p:spTree>
    <p:extLst>
      <p:ext uri="{BB962C8B-B14F-4D97-AF65-F5344CB8AC3E}">
        <p14:creationId xmlns:p14="http://schemas.microsoft.com/office/powerpoint/2010/main" val="819807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8064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765" y="1118507"/>
            <a:ext cx="8670471" cy="46209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BD58E70-1400-0942-8541-221F005EFC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9060" y="2870133"/>
            <a:ext cx="6845880" cy="558867"/>
          </a:xfrm>
          <a:prstGeom prst="rect">
            <a:avLst/>
          </a:prstGeom>
        </p:spPr>
        <p:txBody>
          <a:bodyPr vert="horz" wrap="square" lIns="0" tIns="4822" rIns="0" bIns="0" rtlCol="0" anchor="ctr">
            <a:spAutoFit/>
          </a:bodyPr>
          <a:lstStyle/>
          <a:p>
            <a:pPr marL="5359">
              <a:spcBef>
                <a:spcPts val="38"/>
              </a:spcBef>
            </a:pPr>
            <a:r>
              <a:rPr lang="en-GB" sz="3600" b="1" spc="-224" dirty="0">
                <a:latin typeface="+mn-lt"/>
              </a:rPr>
              <a:t>Mapping and quantifying the reads</a:t>
            </a:r>
            <a:endParaRPr sz="3600" b="1" spc="-6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41408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Transcriptomics: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Ricardo Ramirez-Gonzalez (JIC) </a:t>
            </a:r>
          </a:p>
          <a:p>
            <a:r>
              <a:rPr lang="en-GB" dirty="0"/>
              <a:t>Rachel Rusholme </a:t>
            </a:r>
            <a:r>
              <a:rPr lang="en-GB" dirty="0" err="1"/>
              <a:t>pilcher</a:t>
            </a:r>
            <a:r>
              <a:rPr lang="en-GB" dirty="0"/>
              <a:t>, PAUL BAILEY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1AEB3-BD57-784D-A175-6E8823585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551" y="2636467"/>
            <a:ext cx="5387720" cy="864096"/>
          </a:xfrm>
        </p:spPr>
        <p:txBody>
          <a:bodyPr/>
          <a:lstStyle/>
          <a:p>
            <a:r>
              <a:rPr lang="en-US" dirty="0"/>
              <a:t>RNA-seq analysis: Normalization and DE</a:t>
            </a:r>
          </a:p>
        </p:txBody>
      </p:sp>
    </p:spTree>
    <p:extLst>
      <p:ext uri="{BB962C8B-B14F-4D97-AF65-F5344CB8AC3E}">
        <p14:creationId xmlns:p14="http://schemas.microsoft.com/office/powerpoint/2010/main" val="26419240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561" y="681418"/>
            <a:ext cx="7437824" cy="565244"/>
          </a:xfrm>
          <a:prstGeom prst="rect">
            <a:avLst/>
          </a:prstGeom>
        </p:spPr>
        <p:txBody>
          <a:bodyPr vert="horz" wrap="square" lIns="0" tIns="11137" rIns="0" bIns="0" rtlCol="0" anchor="ctr">
            <a:spAutoFit/>
          </a:bodyPr>
          <a:lstStyle/>
          <a:p>
            <a:pPr marL="613718" marR="4689" indent="-602581">
              <a:spcBef>
                <a:spcPts val="88"/>
              </a:spcBef>
            </a:pPr>
            <a:r>
              <a:rPr sz="3600" b="1" spc="-5" dirty="0">
                <a:latin typeface="+mn-lt"/>
              </a:rPr>
              <a:t>Differential expression</a:t>
            </a:r>
            <a:r>
              <a:rPr sz="3600" b="1" spc="-14" dirty="0">
                <a:latin typeface="+mn-lt"/>
              </a:rPr>
              <a:t> </a:t>
            </a:r>
            <a:r>
              <a:rPr sz="3600" b="1" spc="-5" dirty="0">
                <a:latin typeface="+mn-lt"/>
              </a:rPr>
              <a:t>analysis</a:t>
            </a:r>
            <a:endParaRPr sz="36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659" y="1840125"/>
            <a:ext cx="7923628" cy="2806883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433765" marR="274327" indent="-422041">
              <a:spcBef>
                <a:spcPts val="88"/>
              </a:spcBef>
              <a:buChar char="•"/>
              <a:tabLst>
                <a:tab pos="433179" algn="l"/>
                <a:tab pos="433765" algn="l"/>
              </a:tabLst>
            </a:pPr>
            <a:r>
              <a:rPr lang="en-GB" sz="2000" spc="-5" dirty="0">
                <a:cs typeface="Arial"/>
              </a:rPr>
              <a:t>Differential expression analysis means taking the normalized  sequencing fragment count data and performing statistical analysis to discover quantitative changes in gene expression  levels between experimental groups.</a:t>
            </a:r>
          </a:p>
          <a:p>
            <a:pPr marL="433765" marR="274327" indent="-422041">
              <a:spcBef>
                <a:spcPts val="88"/>
              </a:spcBef>
              <a:buChar char="•"/>
              <a:tabLst>
                <a:tab pos="433179" algn="l"/>
                <a:tab pos="433765" algn="l"/>
              </a:tabLst>
            </a:pPr>
            <a:endParaRPr lang="en-GB" sz="2000" spc="-5" dirty="0">
              <a:cs typeface="Arial"/>
            </a:endParaRPr>
          </a:p>
          <a:p>
            <a:pPr marL="433765" marR="274327" indent="-422041">
              <a:spcBef>
                <a:spcPts val="88"/>
              </a:spcBef>
              <a:buChar char="•"/>
              <a:tabLst>
                <a:tab pos="433179" algn="l"/>
                <a:tab pos="433765" algn="l"/>
              </a:tabLst>
            </a:pPr>
            <a:r>
              <a:rPr lang="en-GB" sz="2000" spc="-5" dirty="0">
                <a:cs typeface="Arial"/>
              </a:rPr>
              <a:t>For example, we use statistical testing to decide whether, for a  given gene, an overserved difference in fragment counts between groups is significant, that is, whether it is greater  than what would be expected just do to random biological  variation.</a:t>
            </a:r>
          </a:p>
        </p:txBody>
      </p:sp>
    </p:spTree>
    <p:extLst>
      <p:ext uri="{BB962C8B-B14F-4D97-AF65-F5344CB8AC3E}">
        <p14:creationId xmlns:p14="http://schemas.microsoft.com/office/powerpoint/2010/main" val="28779711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1561" y="681418"/>
            <a:ext cx="7437824" cy="565244"/>
          </a:xfrm>
          <a:prstGeom prst="rect">
            <a:avLst/>
          </a:prstGeom>
        </p:spPr>
        <p:txBody>
          <a:bodyPr vert="horz" wrap="square" lIns="0" tIns="11137" rIns="0" bIns="0" rtlCol="0" anchor="ctr">
            <a:spAutoFit/>
          </a:bodyPr>
          <a:lstStyle/>
          <a:p>
            <a:pPr marL="613718" marR="4689" indent="-602581">
              <a:spcBef>
                <a:spcPts val="88"/>
              </a:spcBef>
            </a:pPr>
            <a:r>
              <a:rPr lang="en-GB" sz="3600" b="1" spc="-5" dirty="0">
                <a:latin typeface="+mn-lt"/>
              </a:rPr>
              <a:t>Filtering reads</a:t>
            </a:r>
            <a:endParaRPr sz="36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659" y="1840125"/>
            <a:ext cx="7923628" cy="1883553"/>
          </a:xfrm>
          <a:prstGeom prst="rect">
            <a:avLst/>
          </a:prstGeom>
        </p:spPr>
        <p:txBody>
          <a:bodyPr vert="horz" wrap="square" lIns="0" tIns="11137" rIns="0" bIns="0" rtlCol="0">
            <a:spAutoFit/>
          </a:bodyPr>
          <a:lstStyle/>
          <a:p>
            <a:pPr marL="433765" marR="274327" indent="-422041">
              <a:spcBef>
                <a:spcPts val="88"/>
              </a:spcBef>
              <a:buChar char="•"/>
              <a:tabLst>
                <a:tab pos="433179" algn="l"/>
                <a:tab pos="433765" algn="l"/>
              </a:tabLst>
            </a:pPr>
            <a:r>
              <a:rPr lang="en-GB" sz="2000" spc="-5" dirty="0">
                <a:cs typeface="Arial"/>
              </a:rPr>
              <a:t>Most common filter is to remove genes that are less than x  normalized read counts across a certain number of samples.</a:t>
            </a:r>
          </a:p>
          <a:p>
            <a:pPr marL="433765" marR="274327" indent="-422041">
              <a:spcBef>
                <a:spcPts val="88"/>
              </a:spcBef>
              <a:buChar char="•"/>
              <a:tabLst>
                <a:tab pos="433179" algn="l"/>
                <a:tab pos="433765" algn="l"/>
              </a:tabLst>
            </a:pPr>
            <a:endParaRPr lang="en-GB" sz="2000" spc="-5" dirty="0">
              <a:cs typeface="Arial"/>
            </a:endParaRPr>
          </a:p>
          <a:p>
            <a:pPr marL="433765" marR="274327" indent="-422041">
              <a:spcBef>
                <a:spcPts val="88"/>
              </a:spcBef>
              <a:buChar char="•"/>
              <a:tabLst>
                <a:tab pos="433179" algn="l"/>
                <a:tab pos="433765" algn="l"/>
              </a:tabLst>
            </a:pPr>
            <a:r>
              <a:rPr lang="en-GB" sz="2000" spc="-5" dirty="0">
                <a:cs typeface="Arial"/>
              </a:rPr>
              <a:t>A second less used filter is for genes with minimum variance across  all samples, so if a gene isn’t changing (constant expression) its  inherently not interesting, therefore no need to test.</a:t>
            </a:r>
          </a:p>
        </p:txBody>
      </p:sp>
    </p:spTree>
    <p:extLst>
      <p:ext uri="{BB962C8B-B14F-4D97-AF65-F5344CB8AC3E}">
        <p14:creationId xmlns:p14="http://schemas.microsoft.com/office/powerpoint/2010/main" val="28285847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1348" y="457467"/>
            <a:ext cx="6701675" cy="565835"/>
          </a:xfrm>
          <a:prstGeom prst="rect">
            <a:avLst/>
          </a:prstGeom>
        </p:spPr>
        <p:txBody>
          <a:bodyPr vert="horz" wrap="square" lIns="0" tIns="11723" rIns="0" bIns="0" rtlCol="0" anchor="ctr">
            <a:spAutoFit/>
          </a:bodyPr>
          <a:lstStyle/>
          <a:p>
            <a:pPr marL="11723">
              <a:spcBef>
                <a:spcPts val="92"/>
              </a:spcBef>
            </a:pPr>
            <a:r>
              <a:rPr sz="3600" b="1" spc="-5" dirty="0">
                <a:latin typeface="+mn-lt"/>
              </a:rPr>
              <a:t>Statistical </a:t>
            </a:r>
            <a:r>
              <a:rPr sz="3600" b="1" spc="-9" dirty="0">
                <a:latin typeface="+mn-lt"/>
              </a:rPr>
              <a:t>models </a:t>
            </a:r>
            <a:r>
              <a:rPr sz="3600" b="1" dirty="0">
                <a:latin typeface="+mn-lt"/>
              </a:rPr>
              <a:t>for </a:t>
            </a:r>
            <a:r>
              <a:rPr sz="3600" b="1" spc="-9" dirty="0">
                <a:latin typeface="+mn-lt"/>
              </a:rPr>
              <a:t>count</a:t>
            </a:r>
            <a:r>
              <a:rPr sz="3600" b="1" spc="23" dirty="0">
                <a:latin typeface="+mn-lt"/>
              </a:rPr>
              <a:t> </a:t>
            </a:r>
            <a:r>
              <a:rPr sz="3600" b="1" spc="-9" dirty="0">
                <a:latin typeface="+mn-lt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02A8F5-12D8-A84D-8885-720ACB49667F}"/>
              </a:ext>
            </a:extLst>
          </p:cNvPr>
          <p:cNvSpPr/>
          <p:nvPr/>
        </p:nvSpPr>
        <p:spPr>
          <a:xfrm>
            <a:off x="235076" y="1530833"/>
            <a:ext cx="881421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number of reads that are mapped into a gene was first modelled using a Poisson distribution.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Poisson distribution appears when things are counted.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assumes that mean and variance are the same.</a:t>
            </a:r>
          </a:p>
          <a:p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However biological variability of RNA-seq count data cannot be captured using the Poisson distribution because data present </a:t>
            </a:r>
            <a:r>
              <a:rPr lang="en-US" sz="2000" dirty="0" err="1"/>
              <a:t>overdispersion</a:t>
            </a:r>
            <a:r>
              <a:rPr lang="en-US" sz="2000" dirty="0"/>
              <a:t> (</a:t>
            </a:r>
            <a:r>
              <a:rPr lang="en-US" sz="2000" dirty="0" err="1"/>
              <a:t>ie</a:t>
            </a:r>
            <a:r>
              <a:rPr lang="en-US" sz="2000" dirty="0"/>
              <a:t>. variance of counts larger than mean)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Negative Binomial (NB) distribution takes into account </a:t>
            </a:r>
            <a:r>
              <a:rPr lang="en-US" sz="2000" dirty="0" err="1"/>
              <a:t>overdispersion</a:t>
            </a:r>
            <a:r>
              <a:rPr lang="en-US" sz="2000" dirty="0"/>
              <a:t>; hence, it has been used to model RNA-seq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Poisson distribution has only one parameter </a:t>
            </a:r>
            <a:r>
              <a:rPr lang="el-GR" sz="2000" dirty="0"/>
              <a:t>λ, </a:t>
            </a:r>
            <a:r>
              <a:rPr lang="en-US" sz="2000" dirty="0"/>
              <a:t>while NB is a two-parameter distribution </a:t>
            </a:r>
            <a:r>
              <a:rPr lang="el-GR" sz="2000" dirty="0"/>
              <a:t>λ </a:t>
            </a:r>
            <a:r>
              <a:rPr lang="en-US" sz="2000" dirty="0"/>
              <a:t>and </a:t>
            </a:r>
            <a:r>
              <a:rPr lang="el-GR" sz="2000" dirty="0"/>
              <a:t>φ.</a:t>
            </a:r>
          </a:p>
        </p:txBody>
      </p:sp>
    </p:spTree>
    <p:extLst>
      <p:ext uri="{BB962C8B-B14F-4D97-AF65-F5344CB8AC3E}">
        <p14:creationId xmlns:p14="http://schemas.microsoft.com/office/powerpoint/2010/main" val="26686434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D5A339-69F7-FD49-AA6B-7B48378A33A4}"/>
              </a:ext>
            </a:extLst>
          </p:cNvPr>
          <p:cNvSpPr/>
          <p:nvPr/>
        </p:nvSpPr>
        <p:spPr>
          <a:xfrm>
            <a:off x="524146" y="1564402"/>
            <a:ext cx="823607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Different packages use different statistical models, based on known probability distributions such as Binomial, Poisson, Negative Binomial, etc.</a:t>
            </a:r>
          </a:p>
          <a:p>
            <a:endParaRPr lang="en-US" sz="2000" dirty="0"/>
          </a:p>
          <a:p>
            <a:r>
              <a:rPr lang="en-US" sz="2000" b="1" dirty="0"/>
              <a:t>R packages in Bioconductor:</a:t>
            </a:r>
          </a:p>
          <a:p>
            <a:r>
              <a:rPr lang="en-US" sz="2000" dirty="0" err="1"/>
              <a:t>edgeR</a:t>
            </a:r>
            <a:r>
              <a:rPr lang="en-US" sz="2000" dirty="0"/>
              <a:t> (Robinson et al., 2010): Exact test based on Negative Binomial  distribution.</a:t>
            </a:r>
          </a:p>
          <a:p>
            <a:r>
              <a:rPr lang="en-US" sz="2000" dirty="0" err="1"/>
              <a:t>DESeq</a:t>
            </a:r>
            <a:r>
              <a:rPr lang="en-US" sz="2000" dirty="0"/>
              <a:t> (Anders and Huber, 2010): Exact test based on Negative Binomial  distribution.</a:t>
            </a:r>
          </a:p>
          <a:p>
            <a:r>
              <a:rPr lang="en-US" sz="2000" dirty="0" err="1"/>
              <a:t>DEGseq</a:t>
            </a:r>
            <a:r>
              <a:rPr lang="en-US" sz="2000" dirty="0"/>
              <a:t> (Wang et al., 2010): MA-plots based methods (MATR and MARS),  assuming  Normal distribution for M|A.</a:t>
            </a:r>
          </a:p>
          <a:p>
            <a:r>
              <a:rPr lang="en-US" sz="2000" dirty="0" err="1"/>
              <a:t>baySeq</a:t>
            </a:r>
            <a:r>
              <a:rPr lang="en-US" sz="2000" dirty="0"/>
              <a:t> (</a:t>
            </a:r>
            <a:r>
              <a:rPr lang="en-US" sz="2000" dirty="0" err="1"/>
              <a:t>Hardcastle</a:t>
            </a:r>
            <a:r>
              <a:rPr lang="en-US" sz="2000" dirty="0"/>
              <a:t> et al., 2010): Estimation of the posterior likelihood of  differential expression (or more complex hypotheses) via empirical Bayesian  methods using Poisson  or NB distributions.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167AF10C-5B2B-AA44-A890-E39B151F86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1348" y="457467"/>
            <a:ext cx="6701675" cy="565835"/>
          </a:xfrm>
          <a:prstGeom prst="rect">
            <a:avLst/>
          </a:prstGeom>
        </p:spPr>
        <p:txBody>
          <a:bodyPr vert="horz" wrap="square" lIns="0" tIns="11723" rIns="0" bIns="0" rtlCol="0" anchor="ctr">
            <a:spAutoFit/>
          </a:bodyPr>
          <a:lstStyle/>
          <a:p>
            <a:pPr marL="11723">
              <a:spcBef>
                <a:spcPts val="92"/>
              </a:spcBef>
            </a:pPr>
            <a:r>
              <a:rPr sz="3600" b="1" spc="-5" dirty="0">
                <a:latin typeface="+mn-lt"/>
              </a:rPr>
              <a:t>Statistical </a:t>
            </a:r>
            <a:r>
              <a:rPr sz="3600" b="1" spc="-9" dirty="0">
                <a:latin typeface="+mn-lt"/>
              </a:rPr>
              <a:t>models </a:t>
            </a:r>
            <a:r>
              <a:rPr sz="3600" b="1" dirty="0">
                <a:latin typeface="+mn-lt"/>
              </a:rPr>
              <a:t>for </a:t>
            </a:r>
            <a:r>
              <a:rPr sz="3600" b="1" spc="-9" dirty="0">
                <a:latin typeface="+mn-lt"/>
              </a:rPr>
              <a:t>count</a:t>
            </a:r>
            <a:r>
              <a:rPr sz="3600" b="1" spc="23" dirty="0">
                <a:latin typeface="+mn-lt"/>
              </a:rPr>
              <a:t> </a:t>
            </a:r>
            <a:r>
              <a:rPr sz="3600" b="1" spc="-9" dirty="0">
                <a:latin typeface="+mn-lt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0480949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16F985-D1A5-D441-9513-558CCEF9D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8888"/>
            <a:ext cx="9144000" cy="48698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9EA9AC-EB2B-E84E-8A99-990762E0FAF0}"/>
              </a:ext>
            </a:extLst>
          </p:cNvPr>
          <p:cNvSpPr/>
          <p:nvPr/>
        </p:nvSpPr>
        <p:spPr>
          <a:xfrm>
            <a:off x="-149902" y="6148738"/>
            <a:ext cx="90540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/>
            <a:r>
              <a:rPr lang="en-GB" dirty="0"/>
              <a:t>	</a:t>
            </a:r>
            <a:r>
              <a:rPr lang="en-GB" sz="1400" dirty="0" err="1"/>
              <a:t>Seyednasrollah</a:t>
            </a:r>
            <a:r>
              <a:rPr lang="en-GB" sz="1400" dirty="0"/>
              <a:t>, F., </a:t>
            </a:r>
            <a:r>
              <a:rPr lang="en-GB" sz="1400" dirty="0" err="1"/>
              <a:t>Laiho</a:t>
            </a:r>
            <a:r>
              <a:rPr lang="en-GB" sz="1400" dirty="0"/>
              <a:t>, A. &amp; </a:t>
            </a:r>
            <a:r>
              <a:rPr lang="en-GB" sz="1400" dirty="0" err="1"/>
              <a:t>Elo</a:t>
            </a:r>
            <a:r>
              <a:rPr lang="en-GB" sz="1400" dirty="0"/>
              <a:t>, L. L. Comparison of software packages for detecting differential expression in RNA-seq studies. </a:t>
            </a:r>
            <a:r>
              <a:rPr lang="en-GB" sz="1400" i="1" dirty="0"/>
              <a:t>Brief. </a:t>
            </a:r>
            <a:r>
              <a:rPr lang="en-GB" sz="1400" i="1" dirty="0" err="1"/>
              <a:t>Bioinform</a:t>
            </a:r>
            <a:r>
              <a:rPr lang="en-GB" sz="1400" i="1" dirty="0"/>
              <a:t>.</a:t>
            </a:r>
            <a:r>
              <a:rPr lang="en-GB" sz="1400" dirty="0"/>
              <a:t> </a:t>
            </a:r>
            <a:r>
              <a:rPr lang="en-GB" sz="1400" b="1" dirty="0"/>
              <a:t>16,</a:t>
            </a:r>
            <a:r>
              <a:rPr lang="en-GB" sz="1400" dirty="0"/>
              <a:t> 59–70 (2013).</a:t>
            </a:r>
            <a:endParaRPr lang="en-GB" sz="1400" dirty="0">
              <a:effectLst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480D20A6-A097-4946-8741-D4A9D8850ABD}"/>
              </a:ext>
            </a:extLst>
          </p:cNvPr>
          <p:cNvSpPr txBox="1">
            <a:spLocks/>
          </p:cNvSpPr>
          <p:nvPr/>
        </p:nvSpPr>
        <p:spPr>
          <a:xfrm>
            <a:off x="314794" y="414679"/>
            <a:ext cx="8589363" cy="558867"/>
          </a:xfrm>
          <a:prstGeom prst="rect">
            <a:avLst/>
          </a:prstGeom>
        </p:spPr>
        <p:txBody>
          <a:bodyPr vert="horz" wrap="square" lIns="0" tIns="4822" rIns="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359">
              <a:spcBef>
                <a:spcPts val="38"/>
              </a:spcBef>
            </a:pPr>
            <a:r>
              <a:rPr lang="en-GB" sz="3600" b="1" spc="-224" dirty="0">
                <a:latin typeface="+mn-lt"/>
              </a:rPr>
              <a:t>Differential expression analysis tools compared……</a:t>
            </a:r>
            <a:endParaRPr lang="en-GB" sz="3600" b="1" spc="-6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79717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480D20A6-A097-4946-8741-D4A9D8850ABD}"/>
              </a:ext>
            </a:extLst>
          </p:cNvPr>
          <p:cNvSpPr txBox="1">
            <a:spLocks/>
          </p:cNvSpPr>
          <p:nvPr/>
        </p:nvSpPr>
        <p:spPr>
          <a:xfrm>
            <a:off x="202367" y="300379"/>
            <a:ext cx="8739265" cy="558867"/>
          </a:xfrm>
          <a:prstGeom prst="rect">
            <a:avLst/>
          </a:prstGeom>
        </p:spPr>
        <p:txBody>
          <a:bodyPr vert="horz" wrap="square" lIns="0" tIns="4822" rIns="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359">
              <a:spcBef>
                <a:spcPts val="38"/>
              </a:spcBef>
            </a:pPr>
            <a:r>
              <a:rPr lang="en-GB" sz="3600" b="1" spc="-224" dirty="0">
                <a:latin typeface="+mn-lt"/>
              </a:rPr>
              <a:t>More comparisons……</a:t>
            </a:r>
            <a:endParaRPr lang="en-GB" sz="3600" b="1" spc="-61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992041-646A-5447-BA97-B5571E90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6793"/>
            <a:ext cx="8941632" cy="24376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02CF7D-E023-2A44-9159-3DC8C003AF7E}"/>
              </a:ext>
            </a:extLst>
          </p:cNvPr>
          <p:cNvSpPr/>
          <p:nvPr/>
        </p:nvSpPr>
        <p:spPr>
          <a:xfrm>
            <a:off x="359228" y="4363722"/>
            <a:ext cx="8376557" cy="649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/>
            <a:r>
              <a:rPr lang="en-GB" dirty="0"/>
              <a:t>	Costa-Silva, J., </a:t>
            </a:r>
            <a:r>
              <a:rPr lang="en-GB" dirty="0" err="1"/>
              <a:t>Domingues</a:t>
            </a:r>
            <a:r>
              <a:rPr lang="en-GB" dirty="0"/>
              <a:t>, D. &amp; Lopes, F. M. RNA-Seq differential expression analysis: An extended review and a software tool. </a:t>
            </a:r>
            <a:r>
              <a:rPr lang="en-GB" i="1" dirty="0" err="1"/>
              <a:t>PLoS</a:t>
            </a:r>
            <a:r>
              <a:rPr lang="en-GB" i="1" dirty="0"/>
              <a:t> One</a:t>
            </a:r>
            <a:r>
              <a:rPr lang="en-GB" dirty="0"/>
              <a:t> </a:t>
            </a:r>
            <a:r>
              <a:rPr lang="en-GB" b="1" dirty="0"/>
              <a:t>12,</a:t>
            </a:r>
            <a:r>
              <a:rPr lang="en-GB" dirty="0"/>
              <a:t> 1–18 (2017).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3881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CC8819FF-8068-B047-BE8F-142E20B1966A}"/>
              </a:ext>
            </a:extLst>
          </p:cNvPr>
          <p:cNvSpPr txBox="1">
            <a:spLocks/>
          </p:cNvSpPr>
          <p:nvPr/>
        </p:nvSpPr>
        <p:spPr>
          <a:xfrm>
            <a:off x="400551" y="701566"/>
            <a:ext cx="5655476" cy="24940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0"/>
              </a:spcBef>
              <a:buNone/>
            </a:pPr>
            <a:endParaRPr lang="en-GB" sz="2000" spc="-5" dirty="0">
              <a:cs typeface="Helvetica-Light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en-GB" sz="2000" b="1" dirty="0">
                <a:cs typeface="Helvetica-Light"/>
              </a:rPr>
              <a:t>Microarray</a:t>
            </a:r>
          </a:p>
          <a:p>
            <a:pPr marL="698500">
              <a:buSzPct val="75000"/>
              <a:tabLst>
                <a:tab pos="697865" algn="l"/>
                <a:tab pos="698500" algn="l"/>
              </a:tabLst>
            </a:pPr>
            <a:r>
              <a:rPr lang="en-GB" sz="2000" dirty="0">
                <a:cs typeface="Helvetica-Light"/>
              </a:rPr>
              <a:t>Less</a:t>
            </a:r>
            <a:r>
              <a:rPr lang="en-GB" sz="2000" spc="-100" dirty="0">
                <a:cs typeface="Helvetica-Light"/>
              </a:rPr>
              <a:t> </a:t>
            </a:r>
            <a:r>
              <a:rPr lang="en-GB" sz="2000" dirty="0">
                <a:cs typeface="Helvetica-Light"/>
              </a:rPr>
              <a:t>cost</a:t>
            </a:r>
            <a:endParaRPr lang="en-GB" sz="2000" dirty="0">
              <a:cs typeface="Times New Roman"/>
            </a:endParaRPr>
          </a:p>
          <a:p>
            <a:pPr marL="698500" marR="882015">
              <a:lnSpc>
                <a:spcPct val="101200"/>
              </a:lnSpc>
              <a:buSzPct val="75000"/>
              <a:tabLst>
                <a:tab pos="697865" algn="l"/>
                <a:tab pos="698500" algn="l"/>
              </a:tabLst>
            </a:pPr>
            <a:r>
              <a:rPr lang="en-GB" sz="2000" spc="-10" dirty="0">
                <a:cs typeface="Helvetica-Light"/>
              </a:rPr>
              <a:t>Probes </a:t>
            </a:r>
            <a:r>
              <a:rPr lang="en-GB" sz="2000" dirty="0">
                <a:cs typeface="Helvetica-Light"/>
              </a:rPr>
              <a:t>based on</a:t>
            </a:r>
            <a:r>
              <a:rPr lang="en-GB" sz="2000" spc="-85" dirty="0">
                <a:cs typeface="Helvetica-Light"/>
              </a:rPr>
              <a:t> </a:t>
            </a:r>
            <a:r>
              <a:rPr lang="en-GB" sz="2000" dirty="0">
                <a:cs typeface="Helvetica-Light"/>
              </a:rPr>
              <a:t>prior knowledge</a:t>
            </a:r>
            <a:endParaRPr lang="en-GB" sz="2000" dirty="0">
              <a:cs typeface="Times New Roman"/>
            </a:endParaRPr>
          </a:p>
          <a:p>
            <a:pPr marL="698500" marR="5080">
              <a:lnSpc>
                <a:spcPct val="101200"/>
              </a:lnSpc>
              <a:buSzPct val="75000"/>
              <a:tabLst>
                <a:tab pos="697865" algn="l"/>
                <a:tab pos="698500" algn="l"/>
              </a:tabLst>
            </a:pPr>
            <a:r>
              <a:rPr lang="en-GB" sz="2000" dirty="0">
                <a:cs typeface="Helvetica-Light"/>
              </a:rPr>
              <a:t>Cannot detect novel</a:t>
            </a:r>
            <a:r>
              <a:rPr lang="en-GB" sz="2000" spc="-100" dirty="0">
                <a:cs typeface="Helvetica-Light"/>
              </a:rPr>
              <a:t> </a:t>
            </a:r>
            <a:r>
              <a:rPr lang="en-GB" sz="2000" dirty="0">
                <a:cs typeface="Helvetica-Light"/>
              </a:rPr>
              <a:t>fusions or</a:t>
            </a:r>
            <a:r>
              <a:rPr lang="en-GB" sz="2000" spc="-100" dirty="0">
                <a:cs typeface="Helvetica-Light"/>
              </a:rPr>
              <a:t> </a:t>
            </a:r>
            <a:r>
              <a:rPr lang="en-GB" sz="2000" dirty="0">
                <a:cs typeface="Helvetica-Light"/>
              </a:rPr>
              <a:t>transcripts</a:t>
            </a:r>
          </a:p>
          <a:p>
            <a:pPr marL="698500">
              <a:buSzPct val="75000"/>
              <a:tabLst>
                <a:tab pos="697865" algn="l"/>
                <a:tab pos="698500" algn="l"/>
              </a:tabLst>
            </a:pPr>
            <a:r>
              <a:rPr lang="en-GB" sz="2000" spc="-5" dirty="0">
                <a:cs typeface="Helvetica-Light"/>
              </a:rPr>
              <a:t>Standardized </a:t>
            </a:r>
            <a:r>
              <a:rPr lang="en-GB" sz="2000" dirty="0">
                <a:cs typeface="Helvetica-Light"/>
              </a:rPr>
              <a:t>data</a:t>
            </a:r>
            <a:r>
              <a:rPr lang="en-GB" sz="2000" spc="-90" dirty="0">
                <a:cs typeface="Helvetica-Light"/>
              </a:rPr>
              <a:t> </a:t>
            </a:r>
            <a:r>
              <a:rPr lang="en-GB" sz="2000" dirty="0">
                <a:cs typeface="Helvetica-Light"/>
              </a:rPr>
              <a:t>analysis</a:t>
            </a:r>
          </a:p>
          <a:p>
            <a:pPr marL="698500">
              <a:buSzPct val="75000"/>
              <a:tabLst>
                <a:tab pos="697865" algn="l"/>
                <a:tab pos="698500" algn="l"/>
              </a:tabLst>
            </a:pPr>
            <a:r>
              <a:rPr lang="en-GB" sz="2000" dirty="0">
                <a:cs typeface="Helvetica-Light"/>
              </a:rPr>
              <a:t>High throughput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F89A51AE-CB0E-1C40-9F12-5CCA093E611E}"/>
              </a:ext>
            </a:extLst>
          </p:cNvPr>
          <p:cNvSpPr txBox="1">
            <a:spLocks/>
          </p:cNvSpPr>
          <p:nvPr/>
        </p:nvSpPr>
        <p:spPr>
          <a:xfrm>
            <a:off x="2323476" y="3405964"/>
            <a:ext cx="7195279" cy="362086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1125855" indent="0">
              <a:lnSpc>
                <a:spcPct val="101299"/>
              </a:lnSpc>
              <a:spcBef>
                <a:spcPts val="55"/>
              </a:spcBef>
              <a:buSzPct val="74509"/>
              <a:buNone/>
              <a:tabLst>
                <a:tab pos="329565" algn="l"/>
                <a:tab pos="330200" algn="l"/>
              </a:tabLst>
            </a:pPr>
            <a:r>
              <a:rPr lang="en-GB" sz="2000" b="1" spc="-5" dirty="0"/>
              <a:t>RNA-seq</a:t>
            </a:r>
          </a:p>
          <a:p>
            <a:pPr marL="330200" marR="1125855" indent="-317500">
              <a:lnSpc>
                <a:spcPct val="101299"/>
              </a:lnSpc>
              <a:spcBef>
                <a:spcPts val="55"/>
              </a:spcBef>
              <a:buSzPct val="74509"/>
              <a:tabLst>
                <a:tab pos="329565" algn="l"/>
                <a:tab pos="330200" algn="l"/>
              </a:tabLst>
            </a:pPr>
            <a:r>
              <a:rPr lang="en-GB" sz="2000" spc="-5" dirty="0"/>
              <a:t>Comprehensive view</a:t>
            </a:r>
            <a:r>
              <a:rPr lang="en-GB" sz="2000" spc="-80" dirty="0"/>
              <a:t> </a:t>
            </a:r>
            <a:r>
              <a:rPr lang="en-GB" sz="2000" spc="-5" dirty="0"/>
              <a:t>of  transcriptome</a:t>
            </a:r>
            <a:endParaRPr lang="en-GB" sz="2000" dirty="0">
              <a:cs typeface="Times New Roman"/>
            </a:endParaRPr>
          </a:p>
          <a:p>
            <a:pPr marL="330200" marR="135890" indent="-317500">
              <a:lnSpc>
                <a:spcPct val="101299"/>
              </a:lnSpc>
              <a:buSzPct val="74509"/>
              <a:tabLst>
                <a:tab pos="329565" algn="l"/>
                <a:tab pos="330200" algn="l"/>
              </a:tabLst>
            </a:pPr>
            <a:r>
              <a:rPr lang="en-GB" sz="2000" spc="-10" dirty="0"/>
              <a:t>Increased </a:t>
            </a:r>
            <a:r>
              <a:rPr lang="en-GB" sz="2000" spc="-5" dirty="0"/>
              <a:t>dynamic range and sensitivity</a:t>
            </a:r>
            <a:endParaRPr lang="en-GB" sz="2000" dirty="0">
              <a:cs typeface="Times New Roman"/>
            </a:endParaRPr>
          </a:p>
          <a:p>
            <a:pPr marL="330200" marR="135890" indent="-317500">
              <a:lnSpc>
                <a:spcPct val="101299"/>
              </a:lnSpc>
              <a:buSzPct val="74509"/>
              <a:tabLst>
                <a:tab pos="329565" algn="l"/>
                <a:tab pos="330200" algn="l"/>
              </a:tabLst>
            </a:pPr>
            <a:r>
              <a:rPr lang="en-GB" sz="2000" spc="-5" dirty="0">
                <a:cs typeface="Arial"/>
              </a:rPr>
              <a:t>Reveal sequence variations (e.g. </a:t>
            </a:r>
            <a:r>
              <a:rPr lang="en-GB" sz="2000" dirty="0">
                <a:cs typeface="Arial"/>
              </a:rPr>
              <a:t>SNPs) and</a:t>
            </a:r>
            <a:r>
              <a:rPr lang="en-GB" sz="2000" spc="-9" dirty="0">
                <a:cs typeface="Arial"/>
              </a:rPr>
              <a:t> </a:t>
            </a:r>
            <a:r>
              <a:rPr lang="en-GB" sz="2000" dirty="0">
                <a:cs typeface="Arial"/>
              </a:rPr>
              <a:t>splice v</a:t>
            </a:r>
            <a:r>
              <a:rPr lang="en-GB" sz="2000" spc="-9" dirty="0">
                <a:cs typeface="Arial"/>
              </a:rPr>
              <a:t>ariants</a:t>
            </a:r>
          </a:p>
          <a:p>
            <a:pPr marL="330200" marR="1568450" indent="-317500">
              <a:lnSpc>
                <a:spcPct val="101299"/>
              </a:lnSpc>
              <a:buSzPct val="74509"/>
              <a:tabLst>
                <a:tab pos="329565" algn="l"/>
                <a:tab pos="330200" algn="l"/>
              </a:tabLst>
            </a:pPr>
            <a:r>
              <a:rPr lang="en-GB" sz="2000" spc="-5" dirty="0"/>
              <a:t>Can detect</a:t>
            </a:r>
            <a:r>
              <a:rPr lang="en-GB" sz="2000" spc="-40" dirty="0"/>
              <a:t> </a:t>
            </a:r>
            <a:r>
              <a:rPr lang="en-GB" sz="2000" spc="-5" dirty="0"/>
              <a:t>absolute abundance</a:t>
            </a:r>
            <a:endParaRPr lang="en-GB" sz="2000" dirty="0">
              <a:cs typeface="Times New Roman"/>
            </a:endParaRPr>
          </a:p>
          <a:p>
            <a:pPr marL="330200" marR="130810" indent="-317500">
              <a:lnSpc>
                <a:spcPct val="101299"/>
              </a:lnSpc>
              <a:buSzPct val="74509"/>
              <a:tabLst>
                <a:tab pos="329565" algn="l"/>
                <a:tab pos="330200" algn="l"/>
              </a:tabLst>
            </a:pPr>
            <a:r>
              <a:rPr lang="en-GB" sz="2000" spc="-5" dirty="0"/>
              <a:t>Data analysis is actively being  developed</a:t>
            </a:r>
          </a:p>
          <a:p>
            <a:pPr marL="330200" marR="130810" indent="-317500">
              <a:lnSpc>
                <a:spcPct val="101299"/>
              </a:lnSpc>
              <a:buSzPct val="74509"/>
              <a:tabLst>
                <a:tab pos="329565" algn="l"/>
                <a:tab pos="330200" algn="l"/>
              </a:tabLst>
            </a:pPr>
            <a:r>
              <a:rPr lang="en-GB" sz="2000" dirty="0">
                <a:cs typeface="Arial"/>
              </a:rPr>
              <a:t>Detect </a:t>
            </a:r>
            <a:r>
              <a:rPr lang="en-GB" sz="2000" spc="-9" dirty="0">
                <a:cs typeface="Arial"/>
              </a:rPr>
              <a:t>novel </a:t>
            </a:r>
            <a:r>
              <a:rPr lang="en-GB" sz="2000" spc="-5" dirty="0">
                <a:cs typeface="Arial"/>
              </a:rPr>
              <a:t>transcripts and</a:t>
            </a:r>
            <a:r>
              <a:rPr lang="en-GB" sz="2000" spc="51" dirty="0">
                <a:cs typeface="Arial"/>
              </a:rPr>
              <a:t> </a:t>
            </a:r>
            <a:r>
              <a:rPr lang="en-GB" sz="2000" dirty="0">
                <a:cs typeface="Arial"/>
              </a:rPr>
              <a:t>isoforms (inform gene models)</a:t>
            </a:r>
          </a:p>
          <a:p>
            <a:pPr marL="330200" marR="130810" indent="-317500">
              <a:lnSpc>
                <a:spcPct val="101299"/>
              </a:lnSpc>
              <a:buSzPct val="74509"/>
              <a:tabLst>
                <a:tab pos="329565" algn="l"/>
                <a:tab pos="330200" algn="l"/>
              </a:tabLst>
            </a:pPr>
            <a:r>
              <a:rPr lang="en-GB" sz="2000" spc="-5" dirty="0">
                <a:cs typeface="Arial"/>
              </a:rPr>
              <a:t>Map exon/intron boundaries, splice</a:t>
            </a:r>
            <a:r>
              <a:rPr lang="en-GB" sz="2000" spc="69" dirty="0">
                <a:cs typeface="Arial"/>
              </a:rPr>
              <a:t> </a:t>
            </a:r>
            <a:r>
              <a:rPr lang="en-GB" sz="2000" dirty="0">
                <a:cs typeface="Arial"/>
              </a:rPr>
              <a:t>junctions</a:t>
            </a:r>
          </a:p>
          <a:p>
            <a:pPr marL="330200" marR="130810" indent="-317500">
              <a:lnSpc>
                <a:spcPct val="101299"/>
              </a:lnSpc>
              <a:buSzPct val="74509"/>
              <a:tabLst>
                <a:tab pos="329565" algn="l"/>
                <a:tab pos="330200" algn="l"/>
              </a:tabLst>
            </a:pPr>
            <a:r>
              <a:rPr lang="en-GB" sz="2000" spc="-9" dirty="0" err="1">
                <a:cs typeface="Arial"/>
              </a:rPr>
              <a:t>Analyze</a:t>
            </a:r>
            <a:r>
              <a:rPr lang="en-GB" sz="2000" spc="-9" dirty="0">
                <a:cs typeface="Arial"/>
              </a:rPr>
              <a:t> </a:t>
            </a:r>
            <a:r>
              <a:rPr lang="en-GB" sz="2000" spc="-5" dirty="0">
                <a:cs typeface="Arial"/>
              </a:rPr>
              <a:t>alternative</a:t>
            </a:r>
            <a:r>
              <a:rPr lang="en-GB" sz="2000" spc="46" dirty="0">
                <a:cs typeface="Arial"/>
              </a:rPr>
              <a:t> </a:t>
            </a:r>
            <a:r>
              <a:rPr lang="en-GB" sz="2000" spc="-5" dirty="0">
                <a:cs typeface="Arial"/>
              </a:rPr>
              <a:t>splicing</a:t>
            </a:r>
            <a:endParaRPr lang="en-GB" sz="2000" dirty="0">
              <a:cs typeface="Arial"/>
            </a:endParaRPr>
          </a:p>
          <a:p>
            <a:pPr marL="330200" marR="130810" indent="-317500">
              <a:lnSpc>
                <a:spcPct val="101299"/>
              </a:lnSpc>
              <a:buSzPct val="74509"/>
              <a:tabLst>
                <a:tab pos="329565" algn="l"/>
                <a:tab pos="330200" algn="l"/>
              </a:tabLst>
            </a:pPr>
            <a:endParaRPr lang="en-GB" sz="2000" dirty="0"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F3F9FC1A-E596-2A43-AB1C-17E7EEFD70BA}"/>
              </a:ext>
            </a:extLst>
          </p:cNvPr>
          <p:cNvSpPr txBox="1">
            <a:spLocks/>
          </p:cNvSpPr>
          <p:nvPr/>
        </p:nvSpPr>
        <p:spPr>
          <a:xfrm>
            <a:off x="2098624" y="241253"/>
            <a:ext cx="5216576" cy="565244"/>
          </a:xfrm>
          <a:prstGeom prst="rect">
            <a:avLst/>
          </a:prstGeom>
        </p:spPr>
        <p:txBody>
          <a:bodyPr vert="horz" wrap="square" lIns="0" tIns="11137" rIns="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723">
              <a:spcBef>
                <a:spcPts val="88"/>
              </a:spcBef>
            </a:pPr>
            <a:r>
              <a:rPr lang="en-GB" sz="3600" b="1" spc="-5" dirty="0">
                <a:latin typeface="+mn-lt"/>
              </a:rPr>
              <a:t>Microarrays vs. RNA-seq</a:t>
            </a:r>
            <a:endParaRPr lang="en-GB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5399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621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Typical output from DE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3318" y="1600452"/>
            <a:ext cx="8649899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000" b="1" dirty="0">
                <a:latin typeface="Courier New"/>
                <a:cs typeface="Courier New"/>
              </a:rPr>
              <a:t>                          </a:t>
            </a:r>
            <a:r>
              <a:rPr lang="fi-FI" sz="1000" b="1" dirty="0" err="1">
                <a:latin typeface="Courier New"/>
                <a:cs typeface="Courier New"/>
              </a:rPr>
              <a:t>logFC</a:t>
            </a:r>
            <a:r>
              <a:rPr lang="fi-FI" sz="1000" b="1" dirty="0">
                <a:latin typeface="Courier New"/>
                <a:cs typeface="Courier New"/>
              </a:rPr>
              <a:t>                    </a:t>
            </a:r>
            <a:r>
              <a:rPr lang="fi-FI" sz="1000" b="1" dirty="0" err="1">
                <a:latin typeface="Courier New"/>
                <a:cs typeface="Courier New"/>
              </a:rPr>
              <a:t>logCPM</a:t>
            </a:r>
            <a:r>
              <a:rPr lang="fi-FI" sz="1000" b="1" dirty="0">
                <a:latin typeface="Courier New"/>
                <a:cs typeface="Courier New"/>
              </a:rPr>
              <a:t>                p-</a:t>
            </a:r>
            <a:r>
              <a:rPr lang="fi-FI" sz="1000" b="1" dirty="0" err="1">
                <a:latin typeface="Courier New"/>
                <a:cs typeface="Courier New"/>
              </a:rPr>
              <a:t>value</a:t>
            </a:r>
            <a:r>
              <a:rPr lang="fi-FI" sz="1000" b="1" dirty="0">
                <a:latin typeface="Courier New"/>
                <a:cs typeface="Courier New"/>
              </a:rPr>
              <a:t>             FDR</a:t>
            </a:r>
          </a:p>
          <a:p>
            <a:r>
              <a:rPr lang="fi-FI" sz="1000" dirty="0">
                <a:latin typeface="Courier New"/>
                <a:cs typeface="Courier New"/>
              </a:rPr>
              <a:t>TRINITY_DN876_c0_g1_i1   -7.15049572793027     10.6197708379285   0                      0</a:t>
            </a:r>
          </a:p>
          <a:p>
            <a:r>
              <a:rPr lang="fi-FI" sz="1000" dirty="0">
                <a:latin typeface="Courier New"/>
                <a:cs typeface="Courier New"/>
              </a:rPr>
              <a:t>TRINITY_DN6470_c0_g1_i1  -7.26777912190146     7.03987604865422   1.687485656951e-287    6.46813252309319e-284</a:t>
            </a:r>
          </a:p>
          <a:p>
            <a:r>
              <a:rPr lang="fi-FI" sz="1000" dirty="0">
                <a:latin typeface="Courier New"/>
                <a:cs typeface="Courier New"/>
              </a:rPr>
              <a:t>TRINITY_DN5186_c0_g1_i1  -7.85623682454322     9.18570464327063   1.17049180235068e-278  2.99099671894011e-275</a:t>
            </a:r>
          </a:p>
          <a:p>
            <a:r>
              <a:rPr lang="fi-FI" sz="1000" dirty="0">
                <a:latin typeface="Courier New"/>
                <a:cs typeface="Courier New"/>
              </a:rPr>
              <a:t>TRINITY_DN768_c0_g1_i1   7.72884741150304      9.7514619195169    4.32504881419265e-272  8.28895605240022e-269</a:t>
            </a:r>
          </a:p>
          <a:p>
            <a:r>
              <a:rPr lang="fi-FI" sz="1000" dirty="0">
                <a:latin typeface="Courier New"/>
                <a:cs typeface="Courier New"/>
              </a:rPr>
              <a:t>TRINITY_DN70_c0_g1_i1    -12.7646078189688     7.86482982471445   3.92853491279431e-253  6.02322972829624e-250</a:t>
            </a:r>
          </a:p>
          <a:p>
            <a:r>
              <a:rPr lang="fi-FI" sz="1000" dirty="0">
                <a:latin typeface="Courier New"/>
                <a:cs typeface="Courier New"/>
              </a:rPr>
              <a:t>TRINITY_DN1587_c0_g1_i1  -5.89392061881667     9.07366563894607   6.32919557933429e-243  8.08660221852944e-240</a:t>
            </a:r>
          </a:p>
          <a:p>
            <a:r>
              <a:rPr lang="fi-FI" sz="1000" dirty="0">
                <a:latin typeface="Courier New"/>
                <a:cs typeface="Courier New"/>
              </a:rPr>
              <a:t>TRINITY_DN3236_c0_g1_i1  -7.27029815068473     8.02209568234202   3.64955175271959e-235  3.99678053376405e-232</a:t>
            </a:r>
          </a:p>
          <a:p>
            <a:r>
              <a:rPr lang="fi-FI" sz="1000" dirty="0">
                <a:latin typeface="Courier New"/>
                <a:cs typeface="Courier New"/>
              </a:rPr>
              <a:t>TRINITY_DN4631_c0_g1_i1  -7.45310693639574     6.91664918183241   4.30540921272851e-229  4.1256583780971e-226</a:t>
            </a:r>
          </a:p>
          <a:p>
            <a:r>
              <a:rPr lang="fi-FI" sz="1000" dirty="0">
                <a:latin typeface="Courier New"/>
                <a:cs typeface="Courier New"/>
              </a:rPr>
              <a:t>TRINITY_DN5082_c0_g5_i1  -5.33154406167545     10.6977538760467   2.74243356676259e-225  2.33594396920022e-222</a:t>
            </a:r>
          </a:p>
          <a:p>
            <a:r>
              <a:rPr lang="fi-FI" sz="1000" dirty="0">
                <a:latin typeface="Courier New"/>
                <a:cs typeface="Courier New"/>
              </a:rPr>
              <a:t>TRINITY_DN1789_c0_g3_i1  10.2032564835076      7.32607652700285   1.44273728647186e-213  1.10600240380933e-210</a:t>
            </a:r>
          </a:p>
          <a:p>
            <a:r>
              <a:rPr lang="fi-FI" sz="1000" dirty="0">
                <a:latin typeface="Courier New"/>
                <a:cs typeface="Courier New"/>
              </a:rPr>
              <a:t>TRINITY_DN4204_c0_g1_i1  4.81030233739325      9.88844409410644   9.27180216086162e-205  6.46160321501501e-202</a:t>
            </a:r>
          </a:p>
          <a:p>
            <a:r>
              <a:rPr lang="fi-FI" sz="1000" dirty="0">
                <a:latin typeface="Courier New"/>
                <a:cs typeface="Courier New"/>
              </a:rPr>
              <a:t>TRINITY_DN799_c0_g1_i1   -4.22044475626154     6.9937398638711    1.24746518421083e-197  7.96922341846683e-195</a:t>
            </a:r>
          </a:p>
          <a:p>
            <a:r>
              <a:rPr lang="fi-FI" sz="1000" dirty="0">
                <a:latin typeface="Courier New"/>
                <a:cs typeface="Courier New"/>
              </a:rPr>
              <a:t>TRINITY_DN196_c0_g2_i1   4.60597918494257      9.86878463857276   1.9819997623131e-192   1.16877001368402e-189</a:t>
            </a:r>
          </a:p>
          <a:p>
            <a:r>
              <a:rPr lang="fi-FI" sz="1000" dirty="0">
                <a:latin typeface="Courier New"/>
                <a:cs typeface="Courier New"/>
              </a:rPr>
              <a:t>TRINITY_DN5041_c0_g1_i1  -4.27126549355785     9.70894399883      1.8930437900069e-185   1.03657669244235e-182</a:t>
            </a:r>
          </a:p>
          <a:p>
            <a:r>
              <a:rPr lang="fi-FI" sz="1000" dirty="0">
                <a:latin typeface="Courier New"/>
                <a:cs typeface="Courier New"/>
              </a:rPr>
              <a:t>TRINITY_DN1619_c0_g1_i1  -4.47156415953777     9.22535948721718   1.76766063029526e-181  9.03392426122899e-179</a:t>
            </a:r>
          </a:p>
          <a:p>
            <a:r>
              <a:rPr lang="fi-FI" sz="1000" dirty="0">
                <a:latin typeface="Courier New"/>
                <a:cs typeface="Courier New"/>
              </a:rPr>
              <a:t>TRINITY_DN899_c0_g1_i1   -4.90914328409143     7.93768691394594   1.11054513767547e-180  5.32089939088761e-178</a:t>
            </a:r>
          </a:p>
          <a:p>
            <a:r>
              <a:rPr lang="fi-FI" sz="1000" dirty="0">
                <a:latin typeface="Courier New"/>
                <a:cs typeface="Courier New"/>
              </a:rPr>
              <a:t>TRINITY_DN324_c0_g2_i1   4.87160837667488      6.84850312231775   2.20092562166991e-179  9.92487989160089e-177</a:t>
            </a:r>
          </a:p>
          <a:p>
            <a:r>
              <a:rPr lang="fi-FI" sz="1000" dirty="0">
                <a:latin typeface="Courier New"/>
                <a:cs typeface="Courier New"/>
              </a:rPr>
              <a:t>TRINITY_DN3241_c0_g1_i1  -4.77760618069256     7.94111259715689   1.60585457735621e-173  6.83915621667372e-171</a:t>
            </a:r>
          </a:p>
          <a:p>
            <a:r>
              <a:rPr lang="fi-FI" sz="1000" dirty="0">
                <a:latin typeface="Courier New"/>
                <a:cs typeface="Courier New"/>
              </a:rPr>
              <a:t>TRINITY_DN4379_c0_g1_i1  3.85133572453294      7.23712813663389   3.48140532848425e-164  1.4046554341137e-161</a:t>
            </a:r>
          </a:p>
          <a:p>
            <a:r>
              <a:rPr lang="fi-FI" sz="1000" dirty="0">
                <a:latin typeface="Courier New"/>
                <a:cs typeface="Courier New"/>
              </a:rPr>
              <a:t>TRINITY_DN1919_c0_g1_i1  4.05998814332136      6.95937301668582   1.8588621194715e-161   7.12501850393425e-159</a:t>
            </a:r>
          </a:p>
          <a:p>
            <a:r>
              <a:rPr lang="fi-FI" sz="1000" dirty="0">
                <a:latin typeface="Courier New"/>
                <a:cs typeface="Courier New"/>
              </a:rPr>
              <a:t>TRINITY_DN2504_c0_g1_i1  -6.92417817059644     6.20370039359785   2.42022459856956e-160  8.83497227268296e-158</a:t>
            </a:r>
          </a:p>
          <a:p>
            <a:r>
              <a:rPr lang="fi-FI" sz="1000" dirty="0">
                <a:latin typeface="Courier New"/>
                <a:cs typeface="Courier New"/>
              </a:rPr>
              <a:t>…</a:t>
            </a:r>
            <a:endParaRPr lang="en-US" sz="1000" dirty="0"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9683" y="5659826"/>
            <a:ext cx="231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 vs. Down regulated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10527" y="5654842"/>
            <a:ext cx="2141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Avg. expression level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02521" y="5650882"/>
            <a:ext cx="1290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Significance</a:t>
            </a:r>
          </a:p>
        </p:txBody>
      </p:sp>
      <p:cxnSp>
        <p:nvCxnSpPr>
          <p:cNvPr id="9" name="Straight Connector 8"/>
          <p:cNvCxnSpPr>
            <a:stCxn id="5" idx="0"/>
          </p:cNvCxnSpPr>
          <p:nvPr/>
        </p:nvCxnSpPr>
        <p:spPr>
          <a:xfrm flipV="1">
            <a:off x="2307531" y="5232215"/>
            <a:ext cx="432995" cy="427611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0"/>
          </p:cNvCxnSpPr>
          <p:nvPr/>
        </p:nvCxnSpPr>
        <p:spPr>
          <a:xfrm flipH="1" flipV="1">
            <a:off x="4550610" y="5170810"/>
            <a:ext cx="530752" cy="484032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47871" y="5170810"/>
            <a:ext cx="0" cy="484032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1984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93564" y="234453"/>
            <a:ext cx="8850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Plotting Pairwise Differential Expression Data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8A28C34-B734-7146-9C0D-9C20A9ACDE21}"/>
              </a:ext>
            </a:extLst>
          </p:cNvPr>
          <p:cNvGrpSpPr/>
          <p:nvPr/>
        </p:nvGrpSpPr>
        <p:grpSpPr>
          <a:xfrm>
            <a:off x="705485" y="1422442"/>
            <a:ext cx="8026594" cy="4722137"/>
            <a:chOff x="602997" y="948913"/>
            <a:chExt cx="8026594" cy="4722137"/>
          </a:xfrm>
        </p:grpSpPr>
        <p:pic>
          <p:nvPicPr>
            <p:cNvPr id="4" name="Picture 3" descr="Screen Shot 2012-10-22 at 1.55.5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899" y="1485305"/>
              <a:ext cx="3394327" cy="3112979"/>
            </a:xfrm>
            <a:prstGeom prst="rect">
              <a:avLst/>
            </a:prstGeom>
          </p:spPr>
        </p:pic>
        <p:pic>
          <p:nvPicPr>
            <p:cNvPr id="5" name="Picture 4" descr="Screen Shot 2012-10-22 at 1.58.19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225" y="1673976"/>
              <a:ext cx="3409615" cy="294090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05104" y="948913"/>
              <a:ext cx="29171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Volcano plot</a:t>
              </a:r>
            </a:p>
            <a:p>
              <a:pPr algn="ctr"/>
              <a:r>
                <a:rPr lang="en-US" dirty="0"/>
                <a:t>( fold change vs. significance)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17004" y="967454"/>
              <a:ext cx="28146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 plot</a:t>
              </a:r>
            </a:p>
            <a:p>
              <a:pPr algn="ctr"/>
              <a:r>
                <a:rPr lang="en-US" dirty="0"/>
                <a:t>(abundance vs. fold change)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70032" y="5024719"/>
              <a:ext cx="61820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Significantly differently expressed transcripts have FDR &lt;= 0.001</a:t>
              </a:r>
            </a:p>
            <a:p>
              <a:pPr algn="ctr"/>
              <a:r>
                <a:rPr lang="en-US" dirty="0"/>
                <a:t>(shown in red)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917004" y="4169188"/>
              <a:ext cx="37125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  <a:r>
                <a:rPr lang="en-US" baseline="-25000" dirty="0"/>
                <a:t>2</a:t>
              </a:r>
              <a:r>
                <a:rPr lang="en-US" dirty="0"/>
                <a:t> Average Expression level </a:t>
              </a:r>
              <a:r>
                <a:rPr lang="en-US" sz="1400" dirty="0"/>
                <a:t>(A of MA)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72635" y="4192986"/>
              <a:ext cx="191410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  <a:r>
                <a:rPr lang="en-US" baseline="-25000" dirty="0"/>
                <a:t>2</a:t>
              </a:r>
              <a:r>
                <a:rPr lang="en-US" dirty="0"/>
                <a:t> (fold change)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3163457" y="2607777"/>
              <a:ext cx="278158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  <a:r>
                <a:rPr lang="en-US" baseline="-25000" dirty="0"/>
                <a:t>2</a:t>
              </a:r>
              <a:r>
                <a:rPr lang="en-US" dirty="0"/>
                <a:t> (fold change) </a:t>
              </a:r>
              <a:r>
                <a:rPr lang="en-US" sz="1400" dirty="0"/>
                <a:t>(M of MA)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 rot="16200000">
              <a:off x="170828" y="2683961"/>
              <a:ext cx="1233669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  <a:r>
                <a:rPr lang="en-US" baseline="-25000" dirty="0"/>
                <a:t>10</a:t>
              </a:r>
              <a:r>
                <a:rPr lang="en-US" dirty="0"/>
                <a:t> (FDR)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7233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Comparing Multiple Samples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35" y="1438731"/>
            <a:ext cx="2975081" cy="49296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89400" y="2349500"/>
            <a:ext cx="4609593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Heatmaps</a:t>
            </a:r>
            <a:r>
              <a:rPr lang="en-US" dirty="0"/>
              <a:t> provide an effective tool</a:t>
            </a:r>
            <a:br>
              <a:rPr lang="en-US" dirty="0"/>
            </a:br>
            <a:r>
              <a:rPr lang="en-US" dirty="0"/>
              <a:t>for navigating differential expression across</a:t>
            </a:r>
            <a:br>
              <a:rPr lang="en-US" dirty="0"/>
            </a:br>
            <a:r>
              <a:rPr lang="en-US" dirty="0"/>
              <a:t>multiple samples.</a:t>
            </a:r>
          </a:p>
          <a:p>
            <a:endParaRPr lang="en-US" dirty="0"/>
          </a:p>
          <a:p>
            <a:r>
              <a:rPr lang="en-US" b="1" dirty="0"/>
              <a:t>Clustering</a:t>
            </a:r>
            <a:r>
              <a:rPr lang="en-US" dirty="0"/>
              <a:t> can be performed across both axes:</a:t>
            </a:r>
          </a:p>
          <a:p>
            <a:r>
              <a:rPr lang="en-US" dirty="0"/>
              <a:t>	-cluster transcripts with similar expression</a:t>
            </a:r>
            <a:br>
              <a:rPr lang="en-US" dirty="0"/>
            </a:br>
            <a:r>
              <a:rPr lang="en-US" dirty="0"/>
              <a:t>	patters.</a:t>
            </a:r>
          </a:p>
          <a:p>
            <a:r>
              <a:rPr lang="en-US" dirty="0"/>
              <a:t>	-cluster samples according to similar</a:t>
            </a:r>
            <a:br>
              <a:rPr lang="en-US" dirty="0"/>
            </a:br>
            <a:r>
              <a:rPr lang="en-US" dirty="0"/>
              <a:t>	expression values among transcripts.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195667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2504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BBD58E70-1400-0942-8541-221F005EFC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6645" y="2834987"/>
            <a:ext cx="6845880" cy="558867"/>
          </a:xfrm>
          <a:prstGeom prst="rect">
            <a:avLst/>
          </a:prstGeom>
        </p:spPr>
        <p:txBody>
          <a:bodyPr vert="horz" wrap="square" lIns="0" tIns="4822" rIns="0" bIns="0" rtlCol="0" anchor="ctr">
            <a:spAutoFit/>
          </a:bodyPr>
          <a:lstStyle/>
          <a:p>
            <a:pPr marL="5359">
              <a:spcBef>
                <a:spcPts val="38"/>
              </a:spcBef>
            </a:pPr>
            <a:r>
              <a:rPr lang="en-GB" sz="3600" b="1" spc="-224" dirty="0">
                <a:latin typeface="+mn-lt"/>
              </a:rPr>
              <a:t>Analysis of differential expression</a:t>
            </a:r>
            <a:endParaRPr sz="3600" b="1" spc="-6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46718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Transcriptomics: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1AEB3-BD57-784D-A175-6E8823585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551" y="2636467"/>
            <a:ext cx="4886887" cy="864096"/>
          </a:xfrm>
        </p:spPr>
        <p:txBody>
          <a:bodyPr/>
          <a:lstStyle/>
          <a:p>
            <a:r>
              <a:rPr lang="en-US" dirty="0"/>
              <a:t>RNA-seq analysis: 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C1640-5354-E541-8DC1-326BDFE62E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Ricardo Ramirez-Gonzalez (JIC) </a:t>
            </a:r>
          </a:p>
          <a:p>
            <a:r>
              <a:rPr lang="en-GB" dirty="0"/>
              <a:t>Rachel Rusholme </a:t>
            </a:r>
            <a:r>
              <a:rPr lang="en-GB" dirty="0" err="1"/>
              <a:t>pilcher</a:t>
            </a:r>
            <a:r>
              <a:rPr lang="en-GB" dirty="0"/>
              <a:t>, PAUL BAILEY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8226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5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Summary of Key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365" y="1363110"/>
            <a:ext cx="8468548" cy="5298947"/>
          </a:xfrm>
        </p:spPr>
        <p:txBody>
          <a:bodyPr>
            <a:normAutofit/>
          </a:bodyPr>
          <a:lstStyle/>
          <a:p>
            <a:r>
              <a:rPr lang="en-US" sz="2400" dirty="0"/>
              <a:t>RNA-Seq is a versatile method for transcriptome analysis enabling quantification and novel transcript discovery.</a:t>
            </a:r>
          </a:p>
          <a:p>
            <a:r>
              <a:rPr lang="en-US" sz="2400" dirty="0"/>
              <a:t>Reads can be mapped to either the genome (splice-aware aligner) or transcriptome.</a:t>
            </a:r>
          </a:p>
          <a:p>
            <a:r>
              <a:rPr lang="en-US" sz="2400" dirty="0"/>
              <a:t>Expression quantification is based on sampling and counting reads derived from transcripts</a:t>
            </a:r>
          </a:p>
          <a:p>
            <a:r>
              <a:rPr lang="en-US" sz="2400" dirty="0"/>
              <a:t>Samples are normalized both within (FPKM/TPM) and between samples (TMM, upper quartile, quantile, bootstrapping etc.)</a:t>
            </a:r>
          </a:p>
          <a:p>
            <a:r>
              <a:rPr lang="en-US" sz="2400" dirty="0"/>
              <a:t>DE calls are based on fitting normalized counts to statistical models</a:t>
            </a:r>
          </a:p>
          <a:p>
            <a:r>
              <a:rPr lang="en-US" sz="2400" dirty="0"/>
              <a:t>DE analysis yields lists of differentially expressed genes with associated FC and p-value/q-values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58298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/>
        </p:nvSpPr>
        <p:spPr>
          <a:xfrm>
            <a:off x="2220686" y="240636"/>
            <a:ext cx="8352928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C61F16"/>
                </a:solidFill>
                <a:latin typeface="Noto Serif" pitchFamily="18" charset="0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GB" sz="3600" b="1" dirty="0">
                <a:solidFill>
                  <a:schemeClr val="tx1"/>
                </a:solidFill>
                <a:latin typeface="+mn-lt"/>
              </a:rPr>
              <a:t>Workflow Comparisons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7504" y="5736404"/>
            <a:ext cx="8856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4E515A"/>
                </a:solidFill>
              </a:rPr>
              <a:t>Williams </a:t>
            </a:r>
            <a:r>
              <a:rPr lang="en-GB" sz="1400" i="1" dirty="0">
                <a:solidFill>
                  <a:srgbClr val="4E515A"/>
                </a:solidFill>
              </a:rPr>
              <a:t>et al</a:t>
            </a:r>
            <a:r>
              <a:rPr lang="en-GB" sz="1400" dirty="0">
                <a:solidFill>
                  <a:srgbClr val="4E515A"/>
                </a:solidFill>
              </a:rPr>
              <a:t>. Empirical assessment of analysis workflows for differential expression analysis of human samples using RNA-Seq. 2017. BMC Bioinformatics 18:38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15" y="2611166"/>
            <a:ext cx="2485935" cy="29813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D410AB-EB89-C446-9AD1-93FB8B291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50" y="956001"/>
            <a:ext cx="8242300" cy="15113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EC7C38-E06D-9143-AEBD-37AEB265E127}"/>
              </a:ext>
            </a:extLst>
          </p:cNvPr>
          <p:cNvCxnSpPr/>
          <p:nvPr/>
        </p:nvCxnSpPr>
        <p:spPr>
          <a:xfrm>
            <a:off x="2220686" y="1186052"/>
            <a:ext cx="2514600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15BE0B-9CBF-B544-9B5A-83711778B095}"/>
              </a:ext>
            </a:extLst>
          </p:cNvPr>
          <p:cNvCxnSpPr>
            <a:cxnSpLocks/>
          </p:cNvCxnSpPr>
          <p:nvPr/>
        </p:nvCxnSpPr>
        <p:spPr>
          <a:xfrm>
            <a:off x="429986" y="1811979"/>
            <a:ext cx="1594757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1247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D934EC11-285F-8B45-8B6A-CFDAF9B1FB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9060" y="320387"/>
            <a:ext cx="6845880" cy="558867"/>
          </a:xfrm>
          <a:prstGeom prst="rect">
            <a:avLst/>
          </a:prstGeom>
        </p:spPr>
        <p:txBody>
          <a:bodyPr vert="horz" wrap="square" lIns="0" tIns="4822" rIns="0" bIns="0" rtlCol="0" anchor="ctr">
            <a:spAutoFit/>
          </a:bodyPr>
          <a:lstStyle/>
          <a:p>
            <a:pPr marL="5359">
              <a:spcBef>
                <a:spcPts val="38"/>
              </a:spcBef>
            </a:pPr>
            <a:r>
              <a:rPr lang="en-GB" sz="3600" b="1" spc="-224" dirty="0">
                <a:latin typeface="+mn-lt"/>
              </a:rPr>
              <a:t>Going Beyond Gene Lists</a:t>
            </a:r>
            <a:endParaRPr sz="3600" b="1" spc="-61" dirty="0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B873E7-26DD-6542-9C6C-EB2083CFE75A}"/>
              </a:ext>
            </a:extLst>
          </p:cNvPr>
          <p:cNvSpPr/>
          <p:nvPr/>
        </p:nvSpPr>
        <p:spPr>
          <a:xfrm>
            <a:off x="267419" y="1541056"/>
            <a:ext cx="860916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Additional analysis: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GO (gene ontology) terms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Identifying co-expressed genes and network inference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Results of RNA-seq data can be integrated with other sources of biological data to establish a more complete picture of gene regulation. Such 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	Genotyping data identify genetic loci responsible for variation in gene 	expression between individuals</a:t>
            </a:r>
          </a:p>
          <a:p>
            <a:endParaRPr lang="en-US" sz="2000" dirty="0"/>
          </a:p>
          <a:p>
            <a:r>
              <a:rPr lang="en-US" sz="2000" dirty="0"/>
              <a:t>	</a:t>
            </a:r>
            <a:r>
              <a:rPr lang="en-US" sz="2000" dirty="0" err="1"/>
              <a:t>Epigenomic</a:t>
            </a:r>
            <a:r>
              <a:rPr lang="en-US" sz="2000" dirty="0"/>
              <a:t> information  (transcription factor binding, histone modification,  	methylation)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03927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3391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4132" y="435674"/>
            <a:ext cx="5873055" cy="563015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  <a:tabLst>
                <a:tab pos="2092598" algn="l"/>
                <a:tab pos="2886865" algn="l"/>
              </a:tabLst>
            </a:pPr>
            <a:r>
              <a:rPr lang="en-GB" sz="3600" b="1" dirty="0">
                <a:latin typeface="+mn-lt"/>
              </a:rPr>
              <a:t>Different types of RNA-seq</a:t>
            </a:r>
            <a:endParaRPr sz="3600" b="1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7C1964-F3B0-AC44-B901-DB33A6E0F87D}"/>
              </a:ext>
            </a:extLst>
          </p:cNvPr>
          <p:cNvSpPr/>
          <p:nvPr/>
        </p:nvSpPr>
        <p:spPr>
          <a:xfrm>
            <a:off x="202766" y="1389330"/>
            <a:ext cx="873578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7030A0"/>
                </a:solidFill>
                <a:latin typeface="HelveticaNeueW01-55Roma"/>
              </a:rPr>
              <a:t>mRNA Sequencing</a:t>
            </a:r>
          </a:p>
          <a:p>
            <a:r>
              <a:rPr lang="en-GB" dirty="0">
                <a:solidFill>
                  <a:srgbClr val="7030A0"/>
                </a:solidFill>
                <a:latin typeface="Helvetica Neue" panose="02000503000000020004" pitchFamily="2" charset="0"/>
              </a:rPr>
              <a:t>Measures gene and transcript abundance and detects both known and novel features in the coding transcriptome.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HelveticaNeueW01-55Roma"/>
              </a:rPr>
              <a:t>Small RNA Sequencing</a:t>
            </a:r>
          </a:p>
          <a:p>
            <a:r>
              <a:rPr lang="en-GB" dirty="0">
                <a:latin typeface="Helvetica Neue" panose="02000503000000020004" pitchFamily="2" charset="0"/>
              </a:rPr>
              <a:t>Isolates and sequences small RNA species, such as microRNA, to understand the role of noncoding RNA in gene silencing and posttranscriptional regulation of gene expression.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HelveticaNeueW01-55Roma"/>
              </a:rPr>
              <a:t>Single-Cell RNA-Seq</a:t>
            </a:r>
          </a:p>
          <a:p>
            <a:r>
              <a:rPr lang="en-GB" dirty="0">
                <a:latin typeface="Helvetica Neue" panose="02000503000000020004" pitchFamily="2" charset="0"/>
              </a:rPr>
              <a:t>Uses deep RNA-Seq to examine the signals and behaviour of a cell in the context of its surrounding environment. This method is advantageous for biologists studying processes such as differentiation, proliferation, and tumorigenesis.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HelveticaNeueW01-55Roma"/>
              </a:rPr>
              <a:t>RNA Exome Capture Sequencing</a:t>
            </a:r>
          </a:p>
          <a:p>
            <a:r>
              <a:rPr lang="en-GB" dirty="0">
                <a:latin typeface="Helvetica Neue" panose="02000503000000020004" pitchFamily="2" charset="0"/>
              </a:rPr>
              <a:t>Detects both known and novel features of the RNA exome using sequence-specific capture of RNA coding regions.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HelveticaNeueW01-55Roma"/>
              </a:rPr>
              <a:t>Ribosome Profiling</a:t>
            </a:r>
          </a:p>
          <a:p>
            <a:r>
              <a:rPr lang="en-GB" dirty="0">
                <a:latin typeface="Helvetica Neue" panose="02000503000000020004" pitchFamily="2" charset="0"/>
              </a:rPr>
              <a:t>Deeply sequences ribosome-protected mRNA fragments to gain a complete view of the ribosomes active in a cell at a specific time point, and predict protein abundance.</a:t>
            </a:r>
          </a:p>
        </p:txBody>
      </p:sp>
    </p:spTree>
    <p:extLst>
      <p:ext uri="{BB962C8B-B14F-4D97-AF65-F5344CB8AC3E}">
        <p14:creationId xmlns:p14="http://schemas.microsoft.com/office/powerpoint/2010/main" val="3118306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510" y="747019"/>
            <a:ext cx="5159912" cy="564652"/>
          </a:xfrm>
          <a:prstGeom prst="rect">
            <a:avLst/>
          </a:prstGeom>
        </p:spPr>
        <p:txBody>
          <a:bodyPr vert="horz" wrap="square" lIns="0" tIns="10551" rIns="0" bIns="0" rtlCol="0" anchor="ctr">
            <a:spAutoFit/>
          </a:bodyPr>
          <a:lstStyle/>
          <a:p>
            <a:pPr marL="11723">
              <a:spcBef>
                <a:spcPts val="83"/>
              </a:spcBef>
            </a:pPr>
            <a:r>
              <a:rPr lang="en-GB" sz="3600" b="1" spc="-5" dirty="0">
                <a:latin typeface="+mn-lt"/>
              </a:rPr>
              <a:t>Limitations of RNA-seq</a:t>
            </a:r>
            <a:endParaRPr sz="3600" b="1" dirty="0"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5757" y="1767981"/>
            <a:ext cx="8458399" cy="2231577"/>
          </a:xfrm>
          <a:prstGeom prst="rect">
            <a:avLst/>
          </a:prstGeom>
        </p:spPr>
        <p:txBody>
          <a:bodyPr vert="horz" wrap="square" lIns="0" tIns="12895" rIns="0" bIns="0" rtlCol="0">
            <a:spAutoFit/>
          </a:bodyPr>
          <a:lstStyle/>
          <a:p>
            <a:pPr marL="329427" indent="-317703">
              <a:spcBef>
                <a:spcPts val="102"/>
              </a:spcBef>
              <a:buChar char="•"/>
              <a:tabLst>
                <a:tab pos="329427" algn="l"/>
                <a:tab pos="330013" algn="l"/>
              </a:tabLst>
            </a:pPr>
            <a:r>
              <a:rPr sz="2000" dirty="0">
                <a:cs typeface="Arial"/>
              </a:rPr>
              <a:t>Non-uniformity coverage of the genome due</a:t>
            </a:r>
            <a:r>
              <a:rPr sz="2000" spc="-28" dirty="0">
                <a:cs typeface="Arial"/>
              </a:rPr>
              <a:t> </a:t>
            </a:r>
            <a:r>
              <a:rPr sz="2000" dirty="0">
                <a:cs typeface="Arial"/>
              </a:rPr>
              <a:t>to</a:t>
            </a:r>
            <a:r>
              <a:rPr lang="en-GB" sz="2000" dirty="0">
                <a:cs typeface="Arial"/>
              </a:rPr>
              <a:t> </a:t>
            </a:r>
            <a:r>
              <a:rPr sz="2000" spc="-5" dirty="0">
                <a:cs typeface="Arial"/>
              </a:rPr>
              <a:t>experimental</a:t>
            </a:r>
            <a:r>
              <a:rPr sz="2000" spc="14" dirty="0">
                <a:cs typeface="Arial"/>
              </a:rPr>
              <a:t> </a:t>
            </a:r>
            <a:r>
              <a:rPr sz="2000" dirty="0">
                <a:cs typeface="Arial"/>
              </a:rPr>
              <a:t>factors</a:t>
            </a:r>
          </a:p>
          <a:p>
            <a:pPr marL="329427" indent="-317703">
              <a:spcBef>
                <a:spcPts val="752"/>
              </a:spcBef>
              <a:buChar char="•"/>
              <a:tabLst>
                <a:tab pos="329427" algn="l"/>
                <a:tab pos="330013" algn="l"/>
              </a:tabLst>
            </a:pPr>
            <a:r>
              <a:rPr sz="2000" dirty="0">
                <a:cs typeface="Arial"/>
              </a:rPr>
              <a:t>Transcript-length</a:t>
            </a:r>
            <a:r>
              <a:rPr sz="2000" spc="-37" dirty="0">
                <a:cs typeface="Arial"/>
              </a:rPr>
              <a:t> </a:t>
            </a:r>
            <a:r>
              <a:rPr sz="2000" dirty="0">
                <a:cs typeface="Arial"/>
              </a:rPr>
              <a:t>bias</a:t>
            </a:r>
          </a:p>
          <a:p>
            <a:pPr marL="329427" marR="61548" indent="-317703">
              <a:spcBef>
                <a:spcPts val="729"/>
              </a:spcBef>
              <a:buChar char="•"/>
              <a:tabLst>
                <a:tab pos="329427" algn="l"/>
                <a:tab pos="330013" algn="l"/>
              </a:tabLst>
            </a:pPr>
            <a:r>
              <a:rPr sz="2000" dirty="0">
                <a:cs typeface="Arial"/>
              </a:rPr>
              <a:t>Read mapping uncertainty caused by sequencing error rates, repetitive elements, incomplete </a:t>
            </a:r>
            <a:r>
              <a:rPr sz="2000" spc="-5" dirty="0">
                <a:cs typeface="Arial"/>
              </a:rPr>
              <a:t>genome </a:t>
            </a:r>
            <a:r>
              <a:rPr sz="2000" dirty="0">
                <a:cs typeface="Arial"/>
              </a:rPr>
              <a:t>sequence,</a:t>
            </a:r>
            <a:r>
              <a:rPr sz="2000" spc="-60" dirty="0">
                <a:cs typeface="Arial"/>
              </a:rPr>
              <a:t> </a:t>
            </a:r>
            <a:r>
              <a:rPr sz="2000" dirty="0">
                <a:cs typeface="Arial"/>
              </a:rPr>
              <a:t>etc</a:t>
            </a:r>
          </a:p>
          <a:p>
            <a:pPr marL="329427" marR="4689" indent="-317703">
              <a:spcBef>
                <a:spcPts val="729"/>
              </a:spcBef>
              <a:buChar char="•"/>
              <a:tabLst>
                <a:tab pos="329427" algn="l"/>
                <a:tab pos="330013" algn="l"/>
              </a:tabLst>
            </a:pPr>
            <a:r>
              <a:rPr sz="2000" dirty="0">
                <a:cs typeface="Arial"/>
              </a:rPr>
              <a:t>Downstream bioinformatics algorithm/software </a:t>
            </a:r>
            <a:r>
              <a:rPr lang="en-GB" sz="2000" dirty="0">
                <a:cs typeface="Arial"/>
              </a:rPr>
              <a:t>evolving</a:t>
            </a:r>
            <a:endParaRPr sz="2000" dirty="0">
              <a:cs typeface="Arial"/>
            </a:endParaRPr>
          </a:p>
          <a:p>
            <a:pPr marL="329427" indent="-317703">
              <a:spcBef>
                <a:spcPts val="748"/>
              </a:spcBef>
              <a:buChar char="•"/>
              <a:tabLst>
                <a:tab pos="329427" algn="l"/>
                <a:tab pos="330013" algn="l"/>
              </a:tabLst>
            </a:pPr>
            <a:r>
              <a:rPr sz="2000" dirty="0">
                <a:cs typeface="Arial"/>
              </a:rPr>
              <a:t>Cost</a:t>
            </a:r>
            <a:r>
              <a:rPr lang="en-GB" sz="2000" dirty="0">
                <a:cs typeface="Arial"/>
              </a:rPr>
              <a:t>s</a:t>
            </a:r>
            <a:r>
              <a:rPr sz="2000" dirty="0">
                <a:cs typeface="Arial"/>
              </a:rPr>
              <a:t> more than</a:t>
            </a:r>
            <a:r>
              <a:rPr sz="2000" spc="-69" dirty="0">
                <a:cs typeface="Arial"/>
              </a:rPr>
              <a:t> </a:t>
            </a:r>
            <a:r>
              <a:rPr sz="2000" dirty="0">
                <a:cs typeface="Arial"/>
              </a:rPr>
              <a:t>microarray</a:t>
            </a:r>
            <a:r>
              <a:rPr lang="en-GB" sz="2000" dirty="0">
                <a:cs typeface="Arial"/>
              </a:rPr>
              <a:t> experiments</a:t>
            </a:r>
            <a:endParaRPr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0372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RNA-seq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21893" y="2044045"/>
            <a:ext cx="7936308" cy="841556"/>
          </a:xfrm>
          <a:prstGeom prst="roundRect">
            <a:avLst/>
          </a:prstGeom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321BC-5BE1-B64B-9ADE-DFC884F3B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25650"/>
            <a:ext cx="77724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0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19067</TotalTime>
  <Words>3053</Words>
  <Application>Microsoft Macintosh PowerPoint</Application>
  <PresentationFormat>On-screen Show (4:3)</PresentationFormat>
  <Paragraphs>494</Paragraphs>
  <Slides>69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3" baseType="lpstr">
      <vt:lpstr>Arial</vt:lpstr>
      <vt:lpstr>Arial-BoldItalicMT</vt:lpstr>
      <vt:lpstr>Calibri</vt:lpstr>
      <vt:lpstr>Courier New</vt:lpstr>
      <vt:lpstr>Helvetica</vt:lpstr>
      <vt:lpstr>Helvetica Neue</vt:lpstr>
      <vt:lpstr>Helvetica-BoldOblique</vt:lpstr>
      <vt:lpstr>Helvetica-Light</vt:lpstr>
      <vt:lpstr>HelveticaNeueW01-55Roma</vt:lpstr>
      <vt:lpstr>Noto Serif</vt:lpstr>
      <vt:lpstr>Roboto</vt:lpstr>
      <vt:lpstr>Times New Roman</vt:lpstr>
      <vt:lpstr>Office Theme</vt:lpstr>
      <vt:lpstr>Equation</vt:lpstr>
      <vt:lpstr>Transcriptomics:</vt:lpstr>
      <vt:lpstr>PowerPoint Presentation</vt:lpstr>
      <vt:lpstr>PowerPoint Presentation</vt:lpstr>
      <vt:lpstr>Evolution of transcriptomics technologies</vt:lpstr>
      <vt:lpstr>What is RNA-seq?</vt:lpstr>
      <vt:lpstr>PowerPoint Presentation</vt:lpstr>
      <vt:lpstr>Different types of RNA-seq</vt:lpstr>
      <vt:lpstr>Limitations of RNA-seq</vt:lpstr>
      <vt:lpstr>RNA-seq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Adequate read depth is needed to detect low-expression  transcripts</vt:lpstr>
      <vt:lpstr>Increase sequencing depth, or replicates?</vt:lpstr>
      <vt:lpstr>PowerPoint Presentation</vt:lpstr>
      <vt:lpstr>PowerPoint Presentation</vt:lpstr>
      <vt:lpstr>Common Data Formats</vt:lpstr>
      <vt:lpstr>Paired-end sequences</vt:lpstr>
      <vt:lpstr>GFF/GTF files</vt:lpstr>
      <vt:lpstr>Fields in the GTF files</vt:lpstr>
      <vt:lpstr>PowerPoint Presentation</vt:lpstr>
      <vt:lpstr>Exploring the dataset</vt:lpstr>
      <vt:lpstr>Transcriptomics:</vt:lpstr>
      <vt:lpstr>RNA-seq challenge: Transcript Reconstruction</vt:lpstr>
      <vt:lpstr>RNA-Seq</vt:lpstr>
      <vt:lpstr>RNA-Seq Alignment</vt:lpstr>
      <vt:lpstr>RNA-Seq Alignment</vt:lpstr>
      <vt:lpstr>RNA-Seq Alignment</vt:lpstr>
      <vt:lpstr>Genome vs. Transcriptome</vt:lpstr>
      <vt:lpstr>Genome vs. Transcriptome</vt:lpstr>
      <vt:lpstr>Mapping reads to the genome/transcriptome</vt:lpstr>
      <vt:lpstr>Mapping reads to the genome</vt:lpstr>
      <vt:lpstr>PowerPoint Presentation</vt:lpstr>
      <vt:lpstr>PowerPoint Presentation</vt:lpstr>
      <vt:lpstr>HISAT2 approach to alignment of reads</vt:lpstr>
      <vt:lpstr>Mapping reads to the transcriptome</vt:lpstr>
      <vt:lpstr>Pseudo-aligners (kallisto)</vt:lpstr>
      <vt:lpstr>kallisto</vt:lpstr>
      <vt:lpstr>kallisto</vt:lpstr>
      <vt:lpstr>Pseudoalignment evaluates kmers (short segments) of a read</vt:lpstr>
      <vt:lpstr>Which transcripts are the read k-mers compatible with? </vt:lpstr>
      <vt:lpstr>Transcript read counts</vt:lpstr>
      <vt:lpstr>Within sample normalization</vt:lpstr>
      <vt:lpstr>kallisto uses TPM</vt:lpstr>
      <vt:lpstr>PowerPoint Presentation</vt:lpstr>
      <vt:lpstr>Assessing read quality</vt:lpstr>
      <vt:lpstr>PowerPoint Presentation</vt:lpstr>
      <vt:lpstr>PowerPoint Presentation</vt:lpstr>
      <vt:lpstr>Mapping and quantifying the reads</vt:lpstr>
      <vt:lpstr>Transcriptomics:</vt:lpstr>
      <vt:lpstr>Differential expression analysis</vt:lpstr>
      <vt:lpstr>Filtering reads</vt:lpstr>
      <vt:lpstr>Statistical models for count data</vt:lpstr>
      <vt:lpstr>Statistical models for count data</vt:lpstr>
      <vt:lpstr>PowerPoint Presentation</vt:lpstr>
      <vt:lpstr>PowerPoint Presentation</vt:lpstr>
      <vt:lpstr>Typical output from DE analysis</vt:lpstr>
      <vt:lpstr>PowerPoint Presentation</vt:lpstr>
      <vt:lpstr>Comparing Multiple Samples</vt:lpstr>
      <vt:lpstr>PowerPoint Presentation</vt:lpstr>
      <vt:lpstr>Analysis of differential expression</vt:lpstr>
      <vt:lpstr>Transcriptomics:</vt:lpstr>
      <vt:lpstr>Summary of Key Points</vt:lpstr>
      <vt:lpstr>PowerPoint Presentation</vt:lpstr>
      <vt:lpstr>Going Beyond Gene Lists</vt:lpstr>
      <vt:lpstr>PowerPoint Presentation</vt:lpstr>
    </vt:vector>
  </TitlesOfParts>
  <Company>Broad Institute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Haas</dc:creator>
  <cp:lastModifiedBy>Microsoft Office User</cp:lastModifiedBy>
  <cp:revision>727</cp:revision>
  <cp:lastPrinted>2012-10-25T15:15:08Z</cp:lastPrinted>
  <dcterms:created xsi:type="dcterms:W3CDTF">2012-10-21T21:15:39Z</dcterms:created>
  <dcterms:modified xsi:type="dcterms:W3CDTF">2018-06-11T05:55:21Z</dcterms:modified>
</cp:coreProperties>
</file>